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1.xml" ContentType="application/vnd.openxmlformats-officedocument.them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3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customXml/itemProps13.xml" ContentType="application/vnd.openxmlformats-officedocument.customXmlProperties+xml"/>
  <Override PartName="/customXml/itemProps14.xml" ContentType="application/vnd.openxmlformats-officedocument.customXmlProperties+xml"/>
  <Override PartName="/customXml/itemProps15.xml" ContentType="application/vnd.openxmlformats-officedocument.customXmlPropertie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5.xml" ContentType="application/vnd.openxmlformats-officedocument.customXml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8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ppt/tags/tag1.xml" ContentType="application/vnd.openxmlformats-officedocument.presentationml.tags+xml"/>
  <Override PartName="/customXml/itemProps9.xml" ContentType="application/vnd.openxmlformats-officedocument.customXmlPropertie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customXml/itemProps12.xml" ContentType="application/vnd.openxmlformats-officedocument.customXmlProperties+xml"/>
  <Override PartName="/customXml/itemProps16.xml" ContentType="application/vnd.openxmlformats-officedocument.customXmlProperties+xml"/>
  <Override PartName="/customXml/itemProps17.xml" ContentType="application/vnd.openxmlformats-officedocument.customXmlProperties+xml"/>
  <Override PartName="/customXml/itemProps18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6"/>
  </p:sldMasterIdLst>
  <p:notesMasterIdLst>
    <p:notesMasterId r:id="rId25"/>
  </p:notesMasterIdLst>
  <p:handoutMasterIdLst>
    <p:handoutMasterId r:id="rId26"/>
  </p:handoutMasterIdLst>
  <p:sldIdLst>
    <p:sldId id="256" r:id="rId17"/>
    <p:sldId id="277" r:id="rId18"/>
    <p:sldId id="272" r:id="rId19"/>
    <p:sldId id="280" r:id="rId20"/>
    <p:sldId id="281" r:id="rId21"/>
    <p:sldId id="278" r:id="rId22"/>
    <p:sldId id="279" r:id="rId23"/>
    <p:sldId id="282" r:id="rId24"/>
  </p:sldIdLst>
  <p:sldSz cx="9144000" cy="5143500" type="screen16x9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8F8"/>
    <a:srgbClr val="00BBFF"/>
    <a:srgbClr val="0008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F46DA0C-D469-4244-820E-CAEAC46641BE}" v="171" dt="2026-04-24T17:20:07.6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 snapToObjects="1">
      <p:cViewPr varScale="1">
        <p:scale>
          <a:sx n="98" d="100"/>
          <a:sy n="98" d="100"/>
        </p:scale>
        <p:origin x="38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customXml" Target="../customXml/item13.xml"/><Relationship Id="rId18" Type="http://schemas.openxmlformats.org/officeDocument/2006/relationships/slide" Target="slides/slide2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5.xml"/><Relationship Id="rId34" Type="http://schemas.openxmlformats.org/officeDocument/2006/relationships/customXml" Target="../customXml/item18.xml"/><Relationship Id="rId7" Type="http://schemas.openxmlformats.org/officeDocument/2006/relationships/customXml" Target="../customXml/item7.xml"/><Relationship Id="rId12" Type="http://schemas.openxmlformats.org/officeDocument/2006/relationships/customXml" Target="../customXml/item12.xml"/><Relationship Id="rId17" Type="http://schemas.openxmlformats.org/officeDocument/2006/relationships/slide" Target="slides/slide1.xml"/><Relationship Id="rId25" Type="http://schemas.openxmlformats.org/officeDocument/2006/relationships/notesMaster" Target="notesMasters/notesMaster1.xml"/><Relationship Id="rId33" Type="http://schemas.openxmlformats.org/officeDocument/2006/relationships/customXml" Target="../customXml/item17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.xml"/><Relationship Id="rId20" Type="http://schemas.openxmlformats.org/officeDocument/2006/relationships/slide" Target="slides/slide4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customXml" Target="../customXml/item11.xml"/><Relationship Id="rId24" Type="http://schemas.openxmlformats.org/officeDocument/2006/relationships/slide" Target="slides/slide8.xml"/><Relationship Id="rId32" Type="http://schemas.openxmlformats.org/officeDocument/2006/relationships/customXml" Target="../customXml/item16.xml"/><Relationship Id="rId5" Type="http://schemas.openxmlformats.org/officeDocument/2006/relationships/customXml" Target="../customXml/item5.xml"/><Relationship Id="rId15" Type="http://schemas.openxmlformats.org/officeDocument/2006/relationships/customXml" Target="../customXml/item15.xml"/><Relationship Id="rId23" Type="http://schemas.openxmlformats.org/officeDocument/2006/relationships/slide" Target="slides/slide7.xml"/><Relationship Id="rId28" Type="http://schemas.openxmlformats.org/officeDocument/2006/relationships/viewProps" Target="viewProps.xml"/><Relationship Id="rId10" Type="http://schemas.openxmlformats.org/officeDocument/2006/relationships/customXml" Target="../customXml/item10.xml"/><Relationship Id="rId19" Type="http://schemas.openxmlformats.org/officeDocument/2006/relationships/slide" Target="slides/slide3.xml"/><Relationship Id="rId31" Type="http://schemas.microsoft.com/office/2015/10/relationships/revisionInfo" Target="revisionInfo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4" Type="http://schemas.openxmlformats.org/officeDocument/2006/relationships/customXml" Target="../customXml/item14.xml"/><Relationship Id="rId22" Type="http://schemas.openxmlformats.org/officeDocument/2006/relationships/slide" Target="slides/slide6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Relationship Id="rId8" Type="http://schemas.openxmlformats.org/officeDocument/2006/relationships/customXml" Target="../customXml/item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6DFD60E-C849-4DED-BCDB-219297B25279}" type="datetimeFigureOut">
              <a:rPr lang="en-US" altLang="hu-HU"/>
              <a:pPr/>
              <a:t>4/24/2026</a:t>
            </a:fld>
            <a:endParaRPr lang="en-US" alt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CD072C0-7285-459F-90AF-7D5F5B4187E8}" type="slidenum">
              <a:rPr lang="en-US" altLang="hu-HU"/>
              <a:pPr/>
              <a:t>‹#›</a:t>
            </a:fld>
            <a:endParaRPr lang="en-US" altLang="hu-HU"/>
          </a:p>
        </p:txBody>
      </p:sp>
    </p:spTree>
    <p:extLst>
      <p:ext uri="{BB962C8B-B14F-4D97-AF65-F5344CB8AC3E}">
        <p14:creationId xmlns:p14="http://schemas.microsoft.com/office/powerpoint/2010/main" val="238413485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0B3FFAB-54EB-410F-980C-6AAF1C75F1CD}" type="datetimeFigureOut">
              <a:rPr lang="en-US" altLang="hu-HU"/>
              <a:pPr/>
              <a:t>4/24/2026</a:t>
            </a:fld>
            <a:endParaRPr lang="en-US" altLang="hu-H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noProof="0"/>
              <a:t>Click to edit Master text styles</a:t>
            </a:r>
          </a:p>
          <a:p>
            <a:pPr lvl="1"/>
            <a:r>
              <a:rPr lang="hu-HU" noProof="0"/>
              <a:t>Second level</a:t>
            </a:r>
          </a:p>
          <a:p>
            <a:pPr lvl="2"/>
            <a:r>
              <a:rPr lang="hu-HU" noProof="0"/>
              <a:t>Third level</a:t>
            </a:r>
          </a:p>
          <a:p>
            <a:pPr lvl="3"/>
            <a:r>
              <a:rPr lang="hu-HU" noProof="0"/>
              <a:t>Fourth level</a:t>
            </a:r>
          </a:p>
          <a:p>
            <a:pPr lvl="4"/>
            <a:r>
              <a:rPr lang="hu-HU" noProof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CE59C86-040A-47C9-BB07-B517C87B2173}" type="slidenum">
              <a:rPr lang="en-US" altLang="hu-HU"/>
              <a:pPr/>
              <a:t>‹#›</a:t>
            </a:fld>
            <a:endParaRPr lang="en-US" altLang="hu-HU"/>
          </a:p>
        </p:txBody>
      </p:sp>
    </p:spTree>
    <p:extLst>
      <p:ext uri="{BB962C8B-B14F-4D97-AF65-F5344CB8AC3E}">
        <p14:creationId xmlns:p14="http://schemas.microsoft.com/office/powerpoint/2010/main" val="166736347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5.gi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5.gi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ímoldal / Sötét">
    <p:bg>
      <p:bgPr>
        <a:solidFill>
          <a:srgbClr val="4990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transition.gif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4163" y="4595813"/>
            <a:ext cx="284162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924560"/>
            <a:ext cx="3886200" cy="1596391"/>
          </a:xfrm>
        </p:spPr>
        <p:txBody>
          <a:bodyPr>
            <a:normAutofit/>
          </a:bodyPr>
          <a:lstStyle>
            <a:lvl1pPr algn="l">
              <a:lnSpc>
                <a:spcPct val="120000"/>
              </a:lnSpc>
              <a:defRPr sz="3200" baseline="0">
                <a:solidFill>
                  <a:schemeClr val="bg1"/>
                </a:solidFill>
                <a:latin typeface="Gotham Rounded Bold"/>
                <a:cs typeface="Gotham Rounded Bold"/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2786487"/>
            <a:ext cx="3886200" cy="342793"/>
          </a:xfrm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buNone/>
              <a:defRPr sz="1800" baseline="0">
                <a:solidFill>
                  <a:srgbClr val="FDFDFD"/>
                </a:solidFill>
                <a:latin typeface="Source Sans Pro Semibold"/>
                <a:cs typeface="Source Sans Pro Semibold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Alcím mintájának szerkesztése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5543550" y="0"/>
            <a:ext cx="3600450" cy="5143500"/>
          </a:xfrm>
          <a:gradFill flip="none" rotWithShape="1">
            <a:gsLst>
              <a:gs pos="0">
                <a:srgbClr val="00BBFF"/>
              </a:gs>
              <a:gs pos="100000">
                <a:srgbClr val="0008FF">
                  <a:alpha val="30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Gotham Rounded Bold"/>
                <a:cs typeface="Gotham Rounded Bold"/>
              </a:defRPr>
            </a:lvl1pPr>
          </a:lstStyle>
          <a:p>
            <a:pPr lvl="0"/>
            <a:r>
              <a:rPr lang="hu-HU" noProof="0"/>
              <a:t>Kép beszúrásához kattintson az ikonra</a:t>
            </a:r>
            <a:endParaRPr lang="en-US" noProof="0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57200" y="3444240"/>
            <a:ext cx="3886200" cy="335915"/>
          </a:xfrm>
        </p:spPr>
        <p:txBody>
          <a:bodyPr>
            <a:normAutofit/>
          </a:bodyPr>
          <a:lstStyle>
            <a:lvl1pPr marL="0" indent="0">
              <a:buNone/>
              <a:defRPr sz="1400" baseline="0">
                <a:solidFill>
                  <a:srgbClr val="FDFDFD"/>
                </a:solidFill>
                <a:latin typeface="Source Sans Pro"/>
                <a:cs typeface="Source Sans Pro"/>
              </a:defRPr>
            </a:lvl1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457200" y="3779838"/>
            <a:ext cx="3886200" cy="355600"/>
          </a:xfrm>
        </p:spPr>
        <p:txBody>
          <a:bodyPr>
            <a:noAutofit/>
          </a:bodyPr>
          <a:lstStyle>
            <a:lvl1pPr marL="0" indent="0">
              <a:buNone/>
              <a:defRPr sz="1400" baseline="0">
                <a:solidFill>
                  <a:srgbClr val="FDFDFD"/>
                </a:solidFill>
                <a:latin typeface="Source Sans Pro"/>
                <a:cs typeface="Source Sans Pro"/>
              </a:defRPr>
            </a:lvl1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8" name="Footer Placeholder 1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dirty="0" smtClean="0">
                <a:solidFill>
                  <a:srgbClr val="FDFDFD"/>
                </a:solidFill>
              </a:defRPr>
            </a:lvl1pPr>
          </a:lstStyle>
          <a:p>
            <a:pPr>
              <a:defRPr/>
            </a:pPr>
            <a:r>
              <a:rPr lang="sk-SK"/>
              <a:t>ESSRG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742022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ímoldal / Vilá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transition.gif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4163" y="4595813"/>
            <a:ext cx="284162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924560"/>
            <a:ext cx="3886200" cy="1596391"/>
          </a:xfrm>
        </p:spPr>
        <p:txBody>
          <a:bodyPr>
            <a:normAutofit/>
          </a:bodyPr>
          <a:lstStyle>
            <a:lvl1pPr algn="l">
              <a:lnSpc>
                <a:spcPct val="120000"/>
              </a:lnSpc>
              <a:defRPr sz="3200" baseline="0">
                <a:solidFill>
                  <a:schemeClr val="accent1"/>
                </a:solidFill>
                <a:latin typeface="Gotham Rounded Bold"/>
                <a:cs typeface="Gotham Rounded Bold"/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2786487"/>
            <a:ext cx="3886200" cy="342793"/>
          </a:xfrm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buNone/>
              <a:defRPr sz="1800" baseline="0">
                <a:solidFill>
                  <a:schemeClr val="tx1"/>
                </a:solidFill>
                <a:latin typeface="Source Sans Pro Semibold"/>
                <a:cs typeface="Source Sans Pro Semibold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Alcím mintájának szerkesztése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5543550" y="0"/>
            <a:ext cx="3600450" cy="5143500"/>
          </a:xfrm>
          <a:gradFill flip="none" rotWithShape="1">
            <a:gsLst>
              <a:gs pos="0">
                <a:srgbClr val="00BBFF"/>
              </a:gs>
              <a:gs pos="100000">
                <a:srgbClr val="0008FF">
                  <a:alpha val="30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Gotham Rounded Bold"/>
                <a:cs typeface="Gotham Rounded Bold"/>
              </a:defRPr>
            </a:lvl1pPr>
          </a:lstStyle>
          <a:p>
            <a:pPr lvl="0"/>
            <a:r>
              <a:rPr lang="hu-HU" noProof="0"/>
              <a:t>Kép beszúrásához kattintson az ikonra</a:t>
            </a:r>
            <a:endParaRPr lang="en-US" noProof="0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57200" y="3444240"/>
            <a:ext cx="3886200" cy="335915"/>
          </a:xfrm>
        </p:spPr>
        <p:txBody>
          <a:bodyPr>
            <a:normAutofit/>
          </a:bodyPr>
          <a:lstStyle>
            <a:lvl1pPr marL="0" indent="0">
              <a:buNone/>
              <a:defRPr sz="1400" baseline="0">
                <a:solidFill>
                  <a:schemeClr val="tx1"/>
                </a:solidFill>
                <a:latin typeface="Source Sans Pro"/>
                <a:cs typeface="Source Sans Pro"/>
              </a:defRPr>
            </a:lvl1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457200" y="3779838"/>
            <a:ext cx="3886200" cy="355600"/>
          </a:xfrm>
        </p:spPr>
        <p:txBody>
          <a:bodyPr>
            <a:noAutofit/>
          </a:bodyPr>
          <a:lstStyle>
            <a:lvl1pPr marL="0" indent="0">
              <a:buNone/>
              <a:defRPr sz="1400" baseline="0">
                <a:solidFill>
                  <a:schemeClr val="tx1"/>
                </a:solidFill>
                <a:latin typeface="Source Sans Pro"/>
                <a:cs typeface="Source Sans Pro"/>
              </a:defRPr>
            </a:lvl1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8" name="Footer Placeholder 1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dirty="0" smtClean="0">
                <a:solidFill>
                  <a:srgbClr val="202020"/>
                </a:solidFill>
              </a:defRPr>
            </a:lvl1pPr>
          </a:lstStyle>
          <a:p>
            <a:pPr>
              <a:defRPr/>
            </a:pPr>
            <a:r>
              <a:rPr lang="sk-SK"/>
              <a:t>ESSRG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702025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dézet / Söté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transition.gif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6263" y="92392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transition.gif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1875" y="92392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 descr="transition.gif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70813" y="364807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transition.gif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26425" y="364807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953"/>
            <a:ext cx="9144000" cy="5143500"/>
          </a:xfrm>
          <a:gradFill flip="none" rotWithShape="1">
            <a:gsLst>
              <a:gs pos="100000">
                <a:srgbClr val="0008FF">
                  <a:alpha val="30000"/>
                </a:srgbClr>
              </a:gs>
              <a:gs pos="10000">
                <a:srgbClr val="00BBFF">
                  <a:alpha val="20000"/>
                </a:srgbClr>
              </a:gs>
            </a:gsLst>
            <a:path path="circle">
              <a:fillToRect t="100000" r="100000"/>
            </a:path>
            <a:tileRect l="-100000" b="-100000"/>
          </a:gradFill>
        </p:spPr>
        <p:txBody>
          <a:bodyPr rtlCol="0" anchor="ctr">
            <a:normAutofit/>
          </a:bodyPr>
          <a:lstStyle>
            <a:lvl1pPr marL="0" indent="0" algn="ctr">
              <a:buNone/>
              <a:defRPr sz="1400" baseline="0">
                <a:solidFill>
                  <a:srgbClr val="00499F"/>
                </a:solidFill>
                <a:latin typeface="Gotham Rounded Bold"/>
                <a:cs typeface="Gotham Rounded Bold"/>
              </a:defRPr>
            </a:lvl1pPr>
          </a:lstStyle>
          <a:p>
            <a:pPr lvl="0"/>
            <a:r>
              <a:rPr lang="hu-HU" noProof="0"/>
              <a:t>Kép beszúrásához kattintson az ikonra</a:t>
            </a:r>
            <a:endParaRPr lang="en-US" noProof="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1235075" y="1935782"/>
            <a:ext cx="6937375" cy="1294162"/>
          </a:xfrm>
        </p:spPr>
        <p:txBody>
          <a:bodyPr>
            <a:normAutofit/>
          </a:bodyPr>
          <a:lstStyle>
            <a:lvl1pPr marL="0" indent="0" algn="ctr">
              <a:lnSpc>
                <a:spcPct val="120000"/>
              </a:lnSpc>
              <a:buNone/>
              <a:defRPr lang="hu-HU" sz="1800" i="1" smtClean="0">
                <a:solidFill>
                  <a:srgbClr val="FDFDFD"/>
                </a:solidFill>
              </a:defRPr>
            </a:lvl1pPr>
          </a:lstStyle>
          <a:p>
            <a:pPr lvl="0"/>
            <a:r>
              <a:rPr lang="hu-HU"/>
              <a:t>Mintaszöveg szerkesztése</a:t>
            </a:r>
          </a:p>
        </p:txBody>
      </p:sp>
    </p:spTree>
    <p:extLst>
      <p:ext uri="{BB962C8B-B14F-4D97-AF65-F5344CB8AC3E}">
        <p14:creationId xmlns:p14="http://schemas.microsoft.com/office/powerpoint/2010/main" val="3883928634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dézet / Söté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4"/>
          <p:cNvSpPr/>
          <p:nvPr/>
        </p:nvSpPr>
        <p:spPr>
          <a:xfrm>
            <a:off x="1641475" y="3400425"/>
            <a:ext cx="1323975" cy="1322388"/>
          </a:xfrm>
          <a:prstGeom prst="ellipse">
            <a:avLst/>
          </a:prstGeom>
          <a:solidFill>
            <a:srgbClr val="4990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Oval 5"/>
          <p:cNvSpPr/>
          <p:nvPr/>
        </p:nvSpPr>
        <p:spPr>
          <a:xfrm>
            <a:off x="5008563" y="293688"/>
            <a:ext cx="2628900" cy="2628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Oval 7"/>
          <p:cNvSpPr/>
          <p:nvPr/>
        </p:nvSpPr>
        <p:spPr>
          <a:xfrm>
            <a:off x="8380413" y="1401763"/>
            <a:ext cx="568325" cy="569912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Oval 8"/>
          <p:cNvSpPr/>
          <p:nvPr/>
        </p:nvSpPr>
        <p:spPr>
          <a:xfrm>
            <a:off x="5187950" y="525463"/>
            <a:ext cx="400050" cy="39846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9"/>
          <p:cNvSpPr/>
          <p:nvPr/>
        </p:nvSpPr>
        <p:spPr>
          <a:xfrm>
            <a:off x="2633663" y="4202113"/>
            <a:ext cx="400050" cy="398462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Oval 10"/>
          <p:cNvSpPr/>
          <p:nvPr/>
        </p:nvSpPr>
        <p:spPr>
          <a:xfrm>
            <a:off x="244475" y="2635250"/>
            <a:ext cx="1892300" cy="18923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" name="Picture 11" descr="transition.gif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6263" y="92392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2" descr="transition.gif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1875" y="92392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3" descr="transition.gif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70813" y="364807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4" descr="transition.gif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26425" y="364807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Oval 15"/>
          <p:cNvSpPr/>
          <p:nvPr/>
        </p:nvSpPr>
        <p:spPr>
          <a:xfrm>
            <a:off x="7473950" y="449263"/>
            <a:ext cx="1397000" cy="139858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1235075" y="1935782"/>
            <a:ext cx="6937375" cy="1294162"/>
          </a:xfrm>
        </p:spPr>
        <p:txBody>
          <a:bodyPr>
            <a:normAutofit/>
          </a:bodyPr>
          <a:lstStyle>
            <a:lvl1pPr marL="0" indent="0" algn="ctr">
              <a:lnSpc>
                <a:spcPct val="120000"/>
              </a:lnSpc>
              <a:buNone/>
              <a:defRPr lang="hu-HU" sz="1800" i="1" smtClean="0">
                <a:solidFill>
                  <a:srgbClr val="FDFDFD"/>
                </a:solidFill>
              </a:defRPr>
            </a:lvl1pPr>
          </a:lstStyle>
          <a:p>
            <a:pPr lvl="0"/>
            <a:r>
              <a:rPr lang="hu-HU"/>
              <a:t>Mintaszöveg szerkesztése</a:t>
            </a:r>
          </a:p>
        </p:txBody>
      </p:sp>
    </p:spTree>
    <p:extLst>
      <p:ext uri="{BB962C8B-B14F-4D97-AF65-F5344CB8AC3E}">
        <p14:creationId xmlns:p14="http://schemas.microsoft.com/office/powerpoint/2010/main" val="1278480246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dézet / Világo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transition.gif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6263" y="92392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transition.gif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1875" y="92392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 descr="transition.gif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70813" y="364807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transition.gif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26425" y="364807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953"/>
            <a:ext cx="9144000" cy="5143500"/>
          </a:xfrm>
          <a:gradFill flip="none" rotWithShape="1">
            <a:gsLst>
              <a:gs pos="100000">
                <a:srgbClr val="0008FF">
                  <a:alpha val="30000"/>
                </a:srgbClr>
              </a:gs>
              <a:gs pos="10000">
                <a:srgbClr val="00BBFF">
                  <a:alpha val="20000"/>
                </a:srgbClr>
              </a:gs>
            </a:gsLst>
            <a:path path="circle">
              <a:fillToRect t="100000" r="100000"/>
            </a:path>
            <a:tileRect l="-100000" b="-100000"/>
          </a:gradFill>
        </p:spPr>
        <p:txBody>
          <a:bodyPr rtlCol="0" anchor="ctr">
            <a:normAutofit/>
          </a:bodyPr>
          <a:lstStyle>
            <a:lvl1pPr marL="0" indent="0" algn="ctr">
              <a:buNone/>
              <a:defRPr sz="1400" baseline="0">
                <a:solidFill>
                  <a:srgbClr val="00499F"/>
                </a:solidFill>
                <a:latin typeface="Gotham Rounded Bold"/>
                <a:cs typeface="Gotham Rounded Bold"/>
              </a:defRPr>
            </a:lvl1pPr>
          </a:lstStyle>
          <a:p>
            <a:pPr lvl="0"/>
            <a:r>
              <a:rPr lang="hu-HU" noProof="0"/>
              <a:t>Kép beszúrásához kattintson az ikonra</a:t>
            </a:r>
            <a:endParaRPr lang="en-US" noProof="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1235075" y="1935782"/>
            <a:ext cx="6937375" cy="1294162"/>
          </a:xfrm>
        </p:spPr>
        <p:txBody>
          <a:bodyPr>
            <a:normAutofit/>
          </a:bodyPr>
          <a:lstStyle>
            <a:lvl1pPr marL="0" indent="0" algn="ctr">
              <a:lnSpc>
                <a:spcPct val="120000"/>
              </a:lnSpc>
              <a:buNone/>
              <a:defRPr lang="hu-HU" sz="1800" i="1" smtClean="0">
                <a:solidFill>
                  <a:srgbClr val="202020"/>
                </a:solidFill>
              </a:defRPr>
            </a:lvl1pPr>
          </a:lstStyle>
          <a:p>
            <a:pPr lvl="0"/>
            <a:r>
              <a:rPr lang="hu-HU"/>
              <a:t>Mintaszöveg szerkesztése</a:t>
            </a:r>
          </a:p>
        </p:txBody>
      </p:sp>
    </p:spTree>
    <p:extLst>
      <p:ext uri="{BB962C8B-B14F-4D97-AF65-F5344CB8AC3E}">
        <p14:creationId xmlns:p14="http://schemas.microsoft.com/office/powerpoint/2010/main" val="2162441088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dézet / Sötét">
    <p:bg>
      <p:bgPr>
        <a:solidFill>
          <a:srgbClr val="4990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4"/>
          <p:cNvSpPr/>
          <p:nvPr/>
        </p:nvSpPr>
        <p:spPr>
          <a:xfrm>
            <a:off x="1641475" y="3400425"/>
            <a:ext cx="1323975" cy="1322388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Oval 5"/>
          <p:cNvSpPr/>
          <p:nvPr/>
        </p:nvSpPr>
        <p:spPr>
          <a:xfrm>
            <a:off x="3587750" y="1019175"/>
            <a:ext cx="2628900" cy="2628900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Oval 7"/>
          <p:cNvSpPr/>
          <p:nvPr/>
        </p:nvSpPr>
        <p:spPr>
          <a:xfrm>
            <a:off x="8094663" y="639763"/>
            <a:ext cx="569912" cy="569912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Oval 8"/>
          <p:cNvSpPr/>
          <p:nvPr/>
        </p:nvSpPr>
        <p:spPr>
          <a:xfrm>
            <a:off x="3463925" y="1019175"/>
            <a:ext cx="923925" cy="9239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9"/>
          <p:cNvSpPr/>
          <p:nvPr/>
        </p:nvSpPr>
        <p:spPr>
          <a:xfrm>
            <a:off x="2633663" y="4202113"/>
            <a:ext cx="400050" cy="398462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Oval 10"/>
          <p:cNvSpPr/>
          <p:nvPr/>
        </p:nvSpPr>
        <p:spPr>
          <a:xfrm>
            <a:off x="244475" y="2635250"/>
            <a:ext cx="1892300" cy="18923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" name="Picture 11" descr="transition.gif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6263" y="92392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2" descr="transition.gif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1875" y="92392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3" descr="transition.gif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70813" y="364807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4" descr="transition.gif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26425" y="364807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Oval 15"/>
          <p:cNvSpPr/>
          <p:nvPr/>
        </p:nvSpPr>
        <p:spPr>
          <a:xfrm>
            <a:off x="6981825" y="476250"/>
            <a:ext cx="1398588" cy="13970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1235075" y="1935782"/>
            <a:ext cx="6937375" cy="1294162"/>
          </a:xfrm>
        </p:spPr>
        <p:txBody>
          <a:bodyPr>
            <a:normAutofit/>
          </a:bodyPr>
          <a:lstStyle>
            <a:lvl1pPr marL="0" indent="0" algn="ctr">
              <a:lnSpc>
                <a:spcPct val="120000"/>
              </a:lnSpc>
              <a:buNone/>
              <a:defRPr lang="hu-HU" sz="1800" i="1" smtClean="0">
                <a:solidFill>
                  <a:schemeClr val="tx1"/>
                </a:solidFill>
              </a:defRPr>
            </a:lvl1pPr>
          </a:lstStyle>
          <a:p>
            <a:pPr lvl="0"/>
            <a:r>
              <a:rPr lang="hu-HU"/>
              <a:t>Mintaszöveg szerkesztése</a:t>
            </a:r>
          </a:p>
        </p:txBody>
      </p:sp>
    </p:spTree>
    <p:extLst>
      <p:ext uri="{BB962C8B-B14F-4D97-AF65-F5344CB8AC3E}">
        <p14:creationId xmlns:p14="http://schemas.microsoft.com/office/powerpoint/2010/main" val="2447209298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lválasztó slide / Rövid cím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4"/>
          <p:cNvSpPr/>
          <p:nvPr/>
        </p:nvSpPr>
        <p:spPr>
          <a:xfrm>
            <a:off x="4795838" y="479425"/>
            <a:ext cx="4095750" cy="40957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5" name="Picture 5" descr="16dot.gif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69163" y="257175"/>
            <a:ext cx="1762125" cy="176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 descr="transition.gif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4163" y="4595813"/>
            <a:ext cx="284162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43125"/>
            <a:ext cx="8229600" cy="857250"/>
          </a:xfrm>
        </p:spPr>
        <p:txBody>
          <a:bodyPr/>
          <a:lstStyle>
            <a:lvl1pPr>
              <a:defRPr baseline="0">
                <a:solidFill>
                  <a:srgbClr val="00499F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8" name="Text Placeholder 17"/>
          <p:cNvSpPr>
            <a:spLocks noGrp="1"/>
          </p:cNvSpPr>
          <p:nvPr>
            <p:ph type="body" sz="quarter" idx="17"/>
          </p:nvPr>
        </p:nvSpPr>
        <p:spPr>
          <a:xfrm>
            <a:off x="1076325" y="4575041"/>
            <a:ext cx="2753995" cy="304324"/>
          </a:xfrm>
        </p:spPr>
        <p:txBody>
          <a:bodyPr>
            <a:normAutofit/>
          </a:bodyPr>
          <a:lstStyle>
            <a:lvl1pPr marL="0" indent="0">
              <a:buNone/>
              <a:defRPr sz="1000" baseline="0"/>
            </a:lvl1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8"/>
          </p:nvPr>
        </p:nvSpPr>
        <p:spPr/>
        <p:txBody>
          <a:bodyPr anchor="t"/>
          <a:lstStyle>
            <a:lvl1pPr>
              <a:defRPr/>
            </a:lvl1pPr>
          </a:lstStyle>
          <a:p>
            <a:pPr>
              <a:defRPr/>
            </a:pPr>
            <a:r>
              <a:rPr lang="sk-SK"/>
              <a:t>ESSRG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497121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lválasztó slide / hosszú cím">
    <p:bg>
      <p:bgPr>
        <a:solidFill>
          <a:srgbClr val="4990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4"/>
          <p:cNvSpPr/>
          <p:nvPr/>
        </p:nvSpPr>
        <p:spPr>
          <a:xfrm>
            <a:off x="4795838" y="479425"/>
            <a:ext cx="4095750" cy="40957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6" name="Picture 5" descr="16dot.gif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69163" y="257175"/>
            <a:ext cx="1762125" cy="176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 descr="transition.gif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4163" y="4595813"/>
            <a:ext cx="284162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Placeholder 17"/>
          <p:cNvSpPr>
            <a:spLocks noGrp="1"/>
          </p:cNvSpPr>
          <p:nvPr>
            <p:ph type="body" sz="quarter" idx="17"/>
          </p:nvPr>
        </p:nvSpPr>
        <p:spPr>
          <a:xfrm>
            <a:off x="1076325" y="4575041"/>
            <a:ext cx="2753995" cy="304324"/>
          </a:xfrm>
        </p:spPr>
        <p:txBody>
          <a:bodyPr>
            <a:normAutofit/>
          </a:bodyPr>
          <a:lstStyle>
            <a:lvl1pPr marL="0" indent="0">
              <a:buNone/>
              <a:defRPr sz="1000" baseline="0">
                <a:solidFill>
                  <a:srgbClr val="FDFDFD"/>
                </a:solidFill>
              </a:defRPr>
            </a:lvl1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1190762"/>
            <a:ext cx="4090988" cy="2939776"/>
          </a:xfrm>
        </p:spPr>
        <p:txBody>
          <a:bodyPr/>
          <a:lstStyle>
            <a:lvl1pPr>
              <a:lnSpc>
                <a:spcPct val="120000"/>
              </a:lnSpc>
              <a:defRPr baseline="0">
                <a:solidFill>
                  <a:srgbClr val="FDFDFD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8"/>
          </p:nvPr>
        </p:nvSpPr>
        <p:spPr/>
        <p:txBody>
          <a:bodyPr anchor="t"/>
          <a:lstStyle>
            <a:lvl1pPr>
              <a:defRPr dirty="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sk-SK"/>
              <a:t>ESSRG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700350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4"/>
          <p:cNvSpPr/>
          <p:nvPr/>
        </p:nvSpPr>
        <p:spPr>
          <a:xfrm>
            <a:off x="1476375" y="531813"/>
            <a:ext cx="1330325" cy="133032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9" name="Picture 5" descr="transition.gif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4163" y="4595813"/>
            <a:ext cx="284162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70940"/>
            <a:ext cx="3373120" cy="582293"/>
          </a:xfrm>
        </p:spPr>
        <p:txBody>
          <a:bodyPr>
            <a:normAutofit/>
          </a:bodyPr>
          <a:lstStyle>
            <a:lvl1pPr algn="ctr">
              <a:defRPr sz="1800" baseline="0">
                <a:solidFill>
                  <a:schemeClr val="accent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1577387" y="646743"/>
            <a:ext cx="1104982" cy="1105779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000">
                <a:solidFill>
                  <a:srgbClr val="00499F"/>
                </a:solidFill>
                <a:latin typeface="Gotham Rounded Bold"/>
                <a:cs typeface="Gotham Rounded Bold"/>
              </a:defRPr>
            </a:lvl1pPr>
          </a:lstStyle>
          <a:p>
            <a:pPr lvl="0"/>
            <a:r>
              <a:rPr lang="hu-HU" noProof="0"/>
              <a:t>Kép beszúrásához kattintson az ikonra</a:t>
            </a:r>
            <a:endParaRPr lang="en-US" noProof="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57200" y="2580050"/>
            <a:ext cx="3373120" cy="1576660"/>
          </a:xfrm>
        </p:spPr>
        <p:txBody>
          <a:bodyPr>
            <a:normAutofit/>
          </a:bodyPr>
          <a:lstStyle>
            <a:lvl1pPr marL="0" marR="0" indent="0" algn="ctr" defTabSz="4572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400" baseline="0">
                <a:solidFill>
                  <a:srgbClr val="202020"/>
                </a:solidFill>
                <a:latin typeface="Source Sans Pro"/>
                <a:cs typeface="Source Sans Pro"/>
              </a:defRPr>
            </a:lvl1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600575" y="1476375"/>
            <a:ext cx="4086224" cy="295275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14" name="Text Placeholder 17"/>
          <p:cNvSpPr>
            <a:spLocks noGrp="1"/>
          </p:cNvSpPr>
          <p:nvPr>
            <p:ph type="body" sz="quarter" idx="17"/>
          </p:nvPr>
        </p:nvSpPr>
        <p:spPr>
          <a:xfrm>
            <a:off x="1076325" y="4575041"/>
            <a:ext cx="2753995" cy="304324"/>
          </a:xfrm>
        </p:spPr>
        <p:txBody>
          <a:bodyPr>
            <a:normAutofit/>
          </a:bodyPr>
          <a:lstStyle>
            <a:lvl1pPr marL="0" indent="0">
              <a:buNone/>
              <a:defRPr sz="1000" baseline="0"/>
            </a:lvl1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1" name="Footer Placeholder 6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k-SK"/>
              <a:t>ESSRG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535643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jekt / Ké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4"/>
          <p:cNvSpPr/>
          <p:nvPr/>
        </p:nvSpPr>
        <p:spPr>
          <a:xfrm>
            <a:off x="1476375" y="531813"/>
            <a:ext cx="1330325" cy="133032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9" name="Picture 5" descr="transition.gif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4163" y="4595813"/>
            <a:ext cx="284162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70940"/>
            <a:ext cx="3373120" cy="582293"/>
          </a:xfrm>
        </p:spPr>
        <p:txBody>
          <a:bodyPr>
            <a:normAutofit/>
          </a:bodyPr>
          <a:lstStyle>
            <a:lvl1pPr algn="ctr">
              <a:defRPr sz="1800" baseline="0">
                <a:solidFill>
                  <a:schemeClr val="accent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1577387" y="646743"/>
            <a:ext cx="1104982" cy="1105779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000">
                <a:solidFill>
                  <a:srgbClr val="00499F"/>
                </a:solidFill>
                <a:latin typeface="Gotham Rounded Bold"/>
                <a:cs typeface="Gotham Rounded Bold"/>
              </a:defRPr>
            </a:lvl1pPr>
          </a:lstStyle>
          <a:p>
            <a:pPr lvl="0"/>
            <a:r>
              <a:rPr lang="hu-HU" noProof="0"/>
              <a:t>Kép beszúrásához kattintson az ikonra</a:t>
            </a:r>
            <a:endParaRPr lang="en-US" noProof="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57200" y="2580050"/>
            <a:ext cx="3373120" cy="1576660"/>
          </a:xfrm>
        </p:spPr>
        <p:txBody>
          <a:bodyPr>
            <a:normAutofit/>
          </a:bodyPr>
          <a:lstStyle>
            <a:lvl1pPr marL="0" marR="0" indent="0" algn="ctr" defTabSz="4572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400" baseline="0">
                <a:solidFill>
                  <a:srgbClr val="202020"/>
                </a:solidFill>
                <a:latin typeface="Source Sans Pro"/>
                <a:cs typeface="Source Sans Pro"/>
              </a:defRPr>
            </a:lvl1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</p:txBody>
      </p:sp>
      <p:sp>
        <p:nvSpPr>
          <p:cNvPr id="14" name="Text Placeholder 17"/>
          <p:cNvSpPr>
            <a:spLocks noGrp="1"/>
          </p:cNvSpPr>
          <p:nvPr>
            <p:ph type="body" sz="quarter" idx="17"/>
          </p:nvPr>
        </p:nvSpPr>
        <p:spPr>
          <a:xfrm>
            <a:off x="1076325" y="4575041"/>
            <a:ext cx="2753995" cy="304324"/>
          </a:xfrm>
        </p:spPr>
        <p:txBody>
          <a:bodyPr>
            <a:normAutofit/>
          </a:bodyPr>
          <a:lstStyle>
            <a:lvl1pPr marL="0" indent="0">
              <a:buNone/>
              <a:defRPr sz="1000" baseline="0"/>
            </a:lvl1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5543550" y="0"/>
            <a:ext cx="3600450" cy="5143500"/>
          </a:xfrm>
          <a:gradFill flip="none" rotWithShape="1">
            <a:gsLst>
              <a:gs pos="0">
                <a:srgbClr val="00BBFF"/>
              </a:gs>
              <a:gs pos="100000">
                <a:srgbClr val="0008FF">
                  <a:alpha val="30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Gotham Rounded Bold"/>
                <a:cs typeface="Gotham Rounded Bold"/>
              </a:defRPr>
            </a:lvl1pPr>
          </a:lstStyle>
          <a:p>
            <a:pPr lvl="0"/>
            <a:r>
              <a:rPr lang="hu-HU" noProof="0"/>
              <a:t>Kép beszúrásához kattintson az ikonra</a:t>
            </a:r>
            <a:endParaRPr lang="en-US" noProof="0" dirty="0"/>
          </a:p>
        </p:txBody>
      </p:sp>
      <p:sp>
        <p:nvSpPr>
          <p:cNvPr id="10" name="Footer Placeholder 6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k-SK"/>
              <a:t>ESSRG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085592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sak szövegold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ransition.gif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4163" y="4595813"/>
            <a:ext cx="284162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 baseline="0">
                <a:solidFill>
                  <a:schemeClr val="accent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57200" y="1476375"/>
            <a:ext cx="8229599" cy="295275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8" name="Text Placeholder 17"/>
          <p:cNvSpPr>
            <a:spLocks noGrp="1"/>
          </p:cNvSpPr>
          <p:nvPr>
            <p:ph type="body" sz="quarter" idx="17"/>
          </p:nvPr>
        </p:nvSpPr>
        <p:spPr>
          <a:xfrm>
            <a:off x="1076325" y="4575041"/>
            <a:ext cx="2753995" cy="304324"/>
          </a:xfrm>
        </p:spPr>
        <p:txBody>
          <a:bodyPr>
            <a:normAutofit/>
          </a:bodyPr>
          <a:lstStyle>
            <a:lvl1pPr marL="0" indent="0">
              <a:buNone/>
              <a:defRPr sz="1000" baseline="0"/>
            </a:lvl1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k-SK"/>
              <a:t>ESSRG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535096"/>
      </p:ext>
    </p:extLst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sak szövegoldal / 2oszl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transition.gif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4163" y="4595813"/>
            <a:ext cx="284162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 baseline="0">
                <a:solidFill>
                  <a:schemeClr val="accent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57200" y="1476375"/>
            <a:ext cx="3719080" cy="295275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8" name="Text Placeholder 17"/>
          <p:cNvSpPr>
            <a:spLocks noGrp="1"/>
          </p:cNvSpPr>
          <p:nvPr>
            <p:ph type="body" sz="quarter" idx="17"/>
          </p:nvPr>
        </p:nvSpPr>
        <p:spPr>
          <a:xfrm>
            <a:off x="1076325" y="4575041"/>
            <a:ext cx="2753995" cy="304324"/>
          </a:xfrm>
        </p:spPr>
        <p:txBody>
          <a:bodyPr>
            <a:normAutofit/>
          </a:bodyPr>
          <a:lstStyle>
            <a:lvl1pPr marL="0" indent="0">
              <a:buNone/>
              <a:defRPr sz="1000" baseline="0"/>
            </a:lvl1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8"/>
          </p:nvPr>
        </p:nvSpPr>
        <p:spPr>
          <a:xfrm>
            <a:off x="4967720" y="1476375"/>
            <a:ext cx="3719080" cy="295275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k-SK"/>
              <a:t>ESSRG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94497"/>
      </p:ext>
    </p:extLst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zövegoldal /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transition.gif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4163" y="4595813"/>
            <a:ext cx="284162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 baseline="0">
                <a:solidFill>
                  <a:schemeClr val="accent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57200" y="1476375"/>
            <a:ext cx="3719080" cy="295275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8" name="Text Placeholder 17"/>
          <p:cNvSpPr>
            <a:spLocks noGrp="1"/>
          </p:cNvSpPr>
          <p:nvPr>
            <p:ph type="body" sz="quarter" idx="17"/>
          </p:nvPr>
        </p:nvSpPr>
        <p:spPr>
          <a:xfrm>
            <a:off x="1076325" y="4575041"/>
            <a:ext cx="2753995" cy="304324"/>
          </a:xfrm>
        </p:spPr>
        <p:txBody>
          <a:bodyPr>
            <a:normAutofit/>
          </a:bodyPr>
          <a:lstStyle>
            <a:lvl1pPr marL="0" indent="0">
              <a:buNone/>
              <a:defRPr sz="1000" baseline="0"/>
            </a:lvl1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hart Placeholder 5"/>
          <p:cNvSpPr>
            <a:spLocks noGrp="1"/>
          </p:cNvSpPr>
          <p:nvPr>
            <p:ph type="chart" sz="quarter" idx="18"/>
          </p:nvPr>
        </p:nvSpPr>
        <p:spPr>
          <a:xfrm>
            <a:off x="4967287" y="1476375"/>
            <a:ext cx="3719513" cy="2952750"/>
          </a:xfrm>
        </p:spPr>
        <p:txBody>
          <a:bodyPr rtlCol="0">
            <a:normAutofit/>
          </a:bodyPr>
          <a:lstStyle/>
          <a:p>
            <a:pPr lvl="0"/>
            <a:r>
              <a:rPr lang="hu-HU" noProof="0"/>
              <a:t>Diagram beszúrásához kattintson az ikonra</a:t>
            </a:r>
            <a:endParaRPr lang="en-US" noProof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k-SK"/>
              <a:t>ESSRG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250821"/>
      </p:ext>
    </p:extLst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sak médiaold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ransition.gif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4163" y="4595813"/>
            <a:ext cx="284162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 baseline="0">
                <a:solidFill>
                  <a:schemeClr val="accent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5"/>
          </p:nvPr>
        </p:nvSpPr>
        <p:spPr>
          <a:xfrm>
            <a:off x="457200" y="1476375"/>
            <a:ext cx="8229599" cy="295275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8" name="Text Placeholder 17"/>
          <p:cNvSpPr>
            <a:spLocks noGrp="1"/>
          </p:cNvSpPr>
          <p:nvPr>
            <p:ph type="body" sz="quarter" idx="17"/>
          </p:nvPr>
        </p:nvSpPr>
        <p:spPr>
          <a:xfrm>
            <a:off x="1076325" y="4575041"/>
            <a:ext cx="2753995" cy="304324"/>
          </a:xfrm>
        </p:spPr>
        <p:txBody>
          <a:bodyPr>
            <a:normAutofit/>
          </a:bodyPr>
          <a:lstStyle>
            <a:lvl1pPr marL="0" indent="0">
              <a:buNone/>
              <a:defRPr sz="1000" baseline="0"/>
            </a:lvl1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k-SK"/>
              <a:t>ESSRG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450641"/>
      </p:ext>
    </p:extLst>
  </p:cSld>
  <p:clrMapOvr>
    <a:masterClrMapping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lköszönő slide / sötét">
    <p:bg>
      <p:bgPr>
        <a:solidFill>
          <a:srgbClr val="4990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850" y="1090613"/>
            <a:ext cx="1530350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8958" y="2968190"/>
            <a:ext cx="3886200" cy="1596391"/>
          </a:xfrm>
        </p:spPr>
        <p:txBody>
          <a:bodyPr>
            <a:normAutofit/>
          </a:bodyPr>
          <a:lstStyle>
            <a:lvl1pPr algn="l">
              <a:lnSpc>
                <a:spcPct val="120000"/>
              </a:lnSpc>
              <a:defRPr sz="3200" baseline="0">
                <a:solidFill>
                  <a:schemeClr val="bg1"/>
                </a:solidFill>
                <a:latin typeface="Gotham Rounded Bold"/>
                <a:cs typeface="Gotham Rounded Bold"/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57200" y="2103924"/>
            <a:ext cx="3886200" cy="335915"/>
          </a:xfrm>
        </p:spPr>
        <p:txBody>
          <a:bodyPr>
            <a:normAutofit/>
          </a:bodyPr>
          <a:lstStyle>
            <a:lvl1pPr marL="0" indent="0">
              <a:buNone/>
              <a:defRPr sz="1400" baseline="0">
                <a:solidFill>
                  <a:srgbClr val="FDFDFD"/>
                </a:solidFill>
                <a:latin typeface="Source Sans Pro"/>
                <a:cs typeface="Source Sans Pro"/>
              </a:defRPr>
            </a:lvl1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457200" y="2439522"/>
            <a:ext cx="3886200" cy="355600"/>
          </a:xfrm>
        </p:spPr>
        <p:txBody>
          <a:bodyPr>
            <a:noAutofit/>
          </a:bodyPr>
          <a:lstStyle>
            <a:lvl1pPr marL="0" indent="0">
              <a:buNone/>
              <a:defRPr sz="1400" baseline="0">
                <a:solidFill>
                  <a:srgbClr val="FDFDFD"/>
                </a:solidFill>
                <a:latin typeface="Source Sans Pro"/>
                <a:cs typeface="Source Sans Pro"/>
              </a:defRPr>
            </a:lvl1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448958" y="1759127"/>
            <a:ext cx="3886200" cy="335915"/>
          </a:xfrm>
        </p:spPr>
        <p:txBody>
          <a:bodyPr>
            <a:normAutofit/>
          </a:bodyPr>
          <a:lstStyle>
            <a:lvl1pPr marL="0" indent="0">
              <a:buNone/>
              <a:defRPr sz="1400" baseline="0">
                <a:solidFill>
                  <a:srgbClr val="FDFDFD"/>
                </a:solidFill>
                <a:latin typeface="Source Sans Pro"/>
                <a:cs typeface="Source Sans Pro"/>
              </a:defRPr>
            </a:lvl1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5543550" y="0"/>
            <a:ext cx="3600450" cy="5143500"/>
          </a:xfrm>
          <a:gradFill flip="none" rotWithShape="1">
            <a:gsLst>
              <a:gs pos="0">
                <a:srgbClr val="00BBFF"/>
              </a:gs>
              <a:gs pos="100000">
                <a:srgbClr val="0008FF">
                  <a:alpha val="30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Gotham Rounded Bold"/>
                <a:cs typeface="Gotham Rounded Bold"/>
              </a:defRPr>
            </a:lvl1pPr>
          </a:lstStyle>
          <a:p>
            <a:pPr lvl="0"/>
            <a:r>
              <a:rPr lang="hu-HU" noProof="0"/>
              <a:t>Kép beszúrásához kattintson az ikonra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50433769"/>
      </p:ext>
    </p:extLst>
  </p:cSld>
  <p:clrMapOvr>
    <a:masterClrMapping/>
  </p:clrMapOvr>
  <p:transition spd="med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lköszönő slide / vilá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1093788"/>
            <a:ext cx="1525588" cy="25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8958" y="2968190"/>
            <a:ext cx="3886200" cy="1596391"/>
          </a:xfrm>
        </p:spPr>
        <p:txBody>
          <a:bodyPr>
            <a:normAutofit/>
          </a:bodyPr>
          <a:lstStyle>
            <a:lvl1pPr algn="l">
              <a:lnSpc>
                <a:spcPct val="120000"/>
              </a:lnSpc>
              <a:defRPr sz="3200" baseline="0">
                <a:solidFill>
                  <a:schemeClr val="accent1"/>
                </a:solidFill>
                <a:latin typeface="Gotham Rounded Bold"/>
                <a:cs typeface="Gotham Rounded Bold"/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57200" y="2103924"/>
            <a:ext cx="3886200" cy="335915"/>
          </a:xfrm>
        </p:spPr>
        <p:txBody>
          <a:bodyPr>
            <a:normAutofit/>
          </a:bodyPr>
          <a:lstStyle>
            <a:lvl1pPr marL="0" indent="0">
              <a:buNone/>
              <a:defRPr sz="1400" baseline="0">
                <a:solidFill>
                  <a:schemeClr val="tx1"/>
                </a:solidFill>
                <a:latin typeface="Source Sans Pro"/>
                <a:cs typeface="Source Sans Pro"/>
              </a:defRPr>
            </a:lvl1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457200" y="2439522"/>
            <a:ext cx="3886200" cy="355600"/>
          </a:xfrm>
        </p:spPr>
        <p:txBody>
          <a:bodyPr>
            <a:noAutofit/>
          </a:bodyPr>
          <a:lstStyle>
            <a:lvl1pPr marL="0" indent="0">
              <a:buNone/>
              <a:defRPr sz="1400" baseline="0">
                <a:solidFill>
                  <a:schemeClr val="tx1"/>
                </a:solidFill>
                <a:latin typeface="Source Sans Pro"/>
                <a:cs typeface="Source Sans Pro"/>
              </a:defRPr>
            </a:lvl1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448958" y="1759127"/>
            <a:ext cx="3886200" cy="335915"/>
          </a:xfrm>
        </p:spPr>
        <p:txBody>
          <a:bodyPr>
            <a:normAutofit/>
          </a:bodyPr>
          <a:lstStyle>
            <a:lvl1pPr marL="0" indent="0">
              <a:buNone/>
              <a:defRPr sz="1400" baseline="0">
                <a:solidFill>
                  <a:schemeClr val="tx1"/>
                </a:solidFill>
                <a:latin typeface="Source Sans Pro"/>
                <a:cs typeface="Source Sans Pro"/>
              </a:defRPr>
            </a:lvl1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5543550" y="0"/>
            <a:ext cx="3600450" cy="5143500"/>
          </a:xfrm>
          <a:gradFill flip="none" rotWithShape="1">
            <a:gsLst>
              <a:gs pos="0">
                <a:srgbClr val="00BBFF"/>
              </a:gs>
              <a:gs pos="100000">
                <a:srgbClr val="0008FF">
                  <a:alpha val="30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rtlCol="0"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Gotham Rounded Bold"/>
                <a:cs typeface="Gotham Rounded Bold"/>
              </a:defRPr>
            </a:lvl1pPr>
          </a:lstStyle>
          <a:p>
            <a:pPr lvl="0"/>
            <a:r>
              <a:rPr lang="hu-HU" noProof="0"/>
              <a:t>Kép beszúrásához kattintson az ikonra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35634521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/>
              <a:t>Mintacím szerkesztése</a:t>
            </a:r>
            <a:endParaRPr lang="en-US" altLang="hu-HU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/>
              <a:t>Mintaszöveg szerkesztése</a:t>
            </a:r>
          </a:p>
          <a:p>
            <a:pPr lvl="1"/>
            <a:r>
              <a:rPr lang="hu-HU" altLang="hu-HU"/>
              <a:t>Második szint</a:t>
            </a:r>
          </a:p>
          <a:p>
            <a:pPr lvl="2"/>
            <a:r>
              <a:rPr lang="hu-HU" altLang="hu-HU"/>
              <a:t>Harmadik szint</a:t>
            </a:r>
          </a:p>
          <a:p>
            <a:pPr lvl="3"/>
            <a:r>
              <a:rPr lang="hu-HU" altLang="hu-HU"/>
              <a:t>Negyedik szint</a:t>
            </a:r>
          </a:p>
          <a:p>
            <a:pPr lvl="4"/>
            <a:r>
              <a:rPr lang="hu-HU" altLang="hu-HU"/>
              <a:t>Ötödik szint</a:t>
            </a:r>
            <a:endParaRPr lang="en-US" altLang="hu-H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457200" y="4595813"/>
            <a:ext cx="619125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 dirty="0" smtClean="0">
                <a:solidFill>
                  <a:schemeClr val="tx1"/>
                </a:solidFill>
                <a:latin typeface="Gotham Rounded Bold"/>
                <a:ea typeface="+mn-ea"/>
                <a:cs typeface="Gotham Rounded Bold"/>
              </a:defRPr>
            </a:lvl1pPr>
          </a:lstStyle>
          <a:p>
            <a:pPr>
              <a:defRPr/>
            </a:pPr>
            <a:r>
              <a:rPr lang="en-US"/>
              <a:t>ESSRG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  <p:sldLayoutId id="2147483697" r:id="rId14"/>
    <p:sldLayoutId id="2147483698" r:id="rId15"/>
    <p:sldLayoutId id="2147483699" r:id="rId16"/>
  </p:sldLayoutIdLst>
  <p:transition spd="med">
    <p:fade/>
  </p:transition>
  <p:hf sldNum="0" hdr="0" dt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3200" kern="1200">
          <a:solidFill>
            <a:schemeClr val="accent1"/>
          </a:solidFill>
          <a:latin typeface="Gotham Rounded Bold"/>
          <a:ea typeface="MS PGothic" panose="020B0600070205080204" pitchFamily="34" charset="-128"/>
          <a:cs typeface="Gotham Rounded Bold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Gotham Rounded Bold" pitchFamily="50" charset="0"/>
          <a:ea typeface="MS PGothic" panose="020B0600070205080204" pitchFamily="34" charset="-128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Gotham Rounded Bold" pitchFamily="50" charset="0"/>
          <a:ea typeface="MS PGothic" panose="020B0600070205080204" pitchFamily="34" charset="-128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Gotham Rounded Bold" pitchFamily="50" charset="0"/>
          <a:ea typeface="MS PGothic" panose="020B0600070205080204" pitchFamily="34" charset="-128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Gotham Rounded Bold" pitchFamily="50" charset="0"/>
          <a:ea typeface="MS PGothic" panose="020B0600070205080204" pitchFamily="34" charset="-128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Gotham Rounded Bold" pitchFamily="50" charset="0"/>
          <a:ea typeface="MS PGothic" panose="020B0600070205080204" pitchFamily="34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Gotham Rounded Bold" pitchFamily="50" charset="0"/>
          <a:ea typeface="MS PGothic" panose="020B0600070205080204" pitchFamily="34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Gotham Rounded Bold" pitchFamily="50" charset="0"/>
          <a:ea typeface="MS PGothic" panose="020B0600070205080204" pitchFamily="34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Gotham Rounded Bold" pitchFamily="50" charset="0"/>
          <a:ea typeface="MS PGothic" panose="020B0600070205080204" pitchFamily="34" charset="-128"/>
        </a:defRPr>
      </a:lvl9pPr>
    </p:titleStyle>
    <p:bodyStyle>
      <a:lvl1pPr marL="342900" indent="-342900" algn="l" defTabSz="457200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SzPct val="100000"/>
        <a:buBlip>
          <a:blip r:embed="rId18"/>
        </a:buBlip>
        <a:defRPr sz="1600" kern="1200">
          <a:solidFill>
            <a:srgbClr val="202020"/>
          </a:solidFill>
          <a:latin typeface="Source Sans Pro"/>
          <a:ea typeface="MS PGothic" panose="020B0600070205080204" pitchFamily="34" charset="-128"/>
          <a:cs typeface="Source Sans Pro"/>
        </a:defRPr>
      </a:lvl1pPr>
      <a:lvl2pPr marL="742950" indent="-285750" algn="l" defTabSz="457200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SzPct val="100000"/>
        <a:buBlip>
          <a:blip r:embed="rId19"/>
        </a:buBlip>
        <a:defRPr sz="1400" kern="1200">
          <a:solidFill>
            <a:schemeClr val="tx1"/>
          </a:solidFill>
          <a:latin typeface="Source Sans Pro"/>
          <a:ea typeface="MS PGothic" panose="020B0600070205080204" pitchFamily="34" charset="-128"/>
          <a:cs typeface="Source Sans Pro"/>
        </a:defRPr>
      </a:lvl2pPr>
      <a:lvl3pPr marL="1143000" indent="-228600" algn="l" defTabSz="457200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SzPct val="100000"/>
        <a:buBlip>
          <a:blip r:embed="rId20"/>
        </a:buBlip>
        <a:defRPr sz="1400" kern="1200">
          <a:solidFill>
            <a:schemeClr val="tx1"/>
          </a:solidFill>
          <a:latin typeface="Source Sans Pro"/>
          <a:ea typeface="MS PGothic" panose="020B0600070205080204" pitchFamily="34" charset="-128"/>
          <a:cs typeface="Source Sans Pro"/>
        </a:defRPr>
      </a:lvl3pPr>
      <a:lvl4pPr marL="1600200" indent="-228600" algn="l" defTabSz="457200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Courier New" panose="02070309020205020404" pitchFamily="49" charset="0"/>
        <a:buChar char="o"/>
        <a:defRPr sz="1200" kern="1200">
          <a:solidFill>
            <a:schemeClr val="tx1"/>
          </a:solidFill>
          <a:latin typeface="Source Sans Pro"/>
          <a:ea typeface="MS PGothic" panose="020B0600070205080204" pitchFamily="34" charset="-128"/>
          <a:cs typeface="Source Sans Pro"/>
        </a:defRPr>
      </a:lvl4pPr>
      <a:lvl5pPr marL="1828800" algn="l" defTabSz="457200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defRPr sz="1200" kern="1200">
          <a:solidFill>
            <a:schemeClr val="tx1"/>
          </a:solidFill>
          <a:latin typeface="Source Sans Pro"/>
          <a:ea typeface="MS PGothic" panose="020B0600070205080204" pitchFamily="34" charset="-128"/>
          <a:cs typeface="Source Sans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.xml"/><Relationship Id="rId1" Type="http://schemas.openxmlformats.org/officeDocument/2006/relationships/customXml" Target="../../customXml/item2.xml"/><Relationship Id="rId4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tags" Target="../tags/tag2.xml"/><Relationship Id="rId1" Type="http://schemas.openxmlformats.org/officeDocument/2006/relationships/customXml" Target="../../customXml/item13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3.xml"/><Relationship Id="rId1" Type="http://schemas.openxmlformats.org/officeDocument/2006/relationships/customXml" Target="../../customXml/item4.xml"/><Relationship Id="rId5" Type="http://schemas.openxmlformats.org/officeDocument/2006/relationships/image" Target="../media/image10.png"/><Relationship Id="rId4" Type="http://schemas.openxmlformats.org/officeDocument/2006/relationships/hyperlink" Target="https://bioagora.eu/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ctrTitle"/>
          </p:nvPr>
        </p:nvSpPr>
        <p:spPr>
          <a:xfrm>
            <a:off x="457199" y="923925"/>
            <a:ext cx="5152418" cy="1597025"/>
          </a:xfrm>
        </p:spPr>
        <p:txBody>
          <a:bodyPr>
            <a:noAutofit/>
          </a:bodyPr>
          <a:lstStyle/>
          <a:p>
            <a:r>
              <a:rPr lang="hu-HU" altLang="hu-HU" sz="2800" b="1" dirty="0" err="1">
                <a:latin typeface="Gotham Rounded Bold" pitchFamily="50" charset="0"/>
              </a:rPr>
              <a:t>Using</a:t>
            </a:r>
            <a:r>
              <a:rPr lang="hu-HU" altLang="hu-HU" sz="2800" b="1" dirty="0">
                <a:latin typeface="Gotham Rounded Bold" pitchFamily="50" charset="0"/>
              </a:rPr>
              <a:t> AI in (rapid) </a:t>
            </a:r>
            <a:r>
              <a:rPr lang="hu-HU" altLang="hu-HU" sz="2800" b="1" dirty="0" err="1">
                <a:latin typeface="Gotham Rounded Bold" pitchFamily="50" charset="0"/>
              </a:rPr>
              <a:t>evidence</a:t>
            </a:r>
            <a:r>
              <a:rPr lang="hu-HU" altLang="hu-HU" sz="2800" b="1" dirty="0">
                <a:latin typeface="Gotham Rounded Bold" pitchFamily="50" charset="0"/>
              </a:rPr>
              <a:t> </a:t>
            </a:r>
            <a:r>
              <a:rPr lang="hu-HU" altLang="hu-HU" sz="2800" b="1" dirty="0" err="1">
                <a:latin typeface="Gotham Rounded Bold" pitchFamily="50" charset="0"/>
              </a:rPr>
              <a:t>synthesis</a:t>
            </a:r>
            <a:r>
              <a:rPr lang="hu-HU" altLang="hu-HU" sz="2800" b="1" dirty="0">
                <a:latin typeface="Gotham Rounded Bold" pitchFamily="50" charset="0"/>
              </a:rPr>
              <a:t>: </a:t>
            </a:r>
            <a:r>
              <a:rPr lang="hu-HU" altLang="hu-HU" sz="2800" b="1" dirty="0" err="1">
                <a:latin typeface="Gotham Rounded Bold" pitchFamily="50" charset="0"/>
              </a:rPr>
              <a:t>some</a:t>
            </a:r>
            <a:r>
              <a:rPr lang="hu-HU" altLang="hu-HU" sz="2800" b="1" dirty="0">
                <a:latin typeface="Gotham Rounded Bold" pitchFamily="50" charset="0"/>
              </a:rPr>
              <a:t> </a:t>
            </a:r>
            <a:r>
              <a:rPr lang="hu-HU" altLang="hu-HU" sz="2800" b="1" dirty="0" err="1">
                <a:latin typeface="Gotham Rounded Bold" pitchFamily="50" charset="0"/>
              </a:rPr>
              <a:t>personal</a:t>
            </a:r>
            <a:r>
              <a:rPr lang="hu-HU" altLang="hu-HU" sz="2800" b="1" dirty="0">
                <a:latin typeface="Gotham Rounded Bold" pitchFamily="50" charset="0"/>
              </a:rPr>
              <a:t> </a:t>
            </a:r>
            <a:r>
              <a:rPr lang="hu-HU" altLang="hu-HU" sz="2800" b="1" dirty="0" err="1">
                <a:latin typeface="Gotham Rounded Bold" pitchFamily="50" charset="0"/>
              </a:rPr>
              <a:t>insights</a:t>
            </a:r>
            <a:endParaRPr lang="en-US" altLang="hu-HU" sz="2800" b="1" dirty="0">
              <a:latin typeface="Gotham Rounded Bold" pitchFamily="50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57199" y="2999428"/>
            <a:ext cx="3886200" cy="334963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hu-HU" dirty="0">
                <a:ea typeface="+mn-ea"/>
              </a:rPr>
              <a:t>Eszter Kelemen (ESSRG)</a:t>
            </a:r>
            <a:endParaRPr lang="en-US" dirty="0">
              <a:ea typeface="+mn-ea"/>
            </a:endParaRPr>
          </a:p>
        </p:txBody>
      </p:sp>
      <p:sp>
        <p:nvSpPr>
          <p:cNvPr id="18437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457200" y="3590738"/>
            <a:ext cx="3886200" cy="668945"/>
          </a:xfrm>
        </p:spPr>
        <p:txBody>
          <a:bodyPr/>
          <a:lstStyle/>
          <a:p>
            <a:r>
              <a:rPr lang="hu-HU" altLang="hu-HU" dirty="0" err="1">
                <a:latin typeface="Source Sans Pro" panose="020B0503030403020204" pitchFamily="34" charset="-18"/>
              </a:rPr>
              <a:t>Webinar</a:t>
            </a:r>
            <a:r>
              <a:rPr lang="hu-HU" altLang="hu-HU" dirty="0">
                <a:latin typeface="Source Sans Pro" panose="020B0503030403020204" pitchFamily="34" charset="-18"/>
              </a:rPr>
              <a:t> </a:t>
            </a:r>
            <a:r>
              <a:rPr lang="hu-HU" altLang="hu-HU" dirty="0" err="1">
                <a:latin typeface="Source Sans Pro" panose="020B0503030403020204" pitchFamily="34" charset="-18"/>
              </a:rPr>
              <a:t>on</a:t>
            </a:r>
            <a:r>
              <a:rPr lang="hu-HU" altLang="hu-HU" dirty="0">
                <a:latin typeface="Source Sans Pro" panose="020B0503030403020204" pitchFamily="34" charset="-18"/>
              </a:rPr>
              <a:t> Rapid and </a:t>
            </a:r>
            <a:r>
              <a:rPr lang="hu-HU" altLang="hu-HU" dirty="0" err="1">
                <a:latin typeface="Source Sans Pro" panose="020B0503030403020204" pitchFamily="34" charset="-18"/>
              </a:rPr>
              <a:t>Living</a:t>
            </a:r>
            <a:r>
              <a:rPr lang="hu-HU" altLang="hu-HU" dirty="0">
                <a:latin typeface="Source Sans Pro" panose="020B0503030403020204" pitchFamily="34" charset="-18"/>
              </a:rPr>
              <a:t> </a:t>
            </a:r>
            <a:r>
              <a:rPr lang="hu-HU" altLang="hu-HU" dirty="0" err="1">
                <a:latin typeface="Source Sans Pro" panose="020B0503030403020204" pitchFamily="34" charset="-18"/>
              </a:rPr>
              <a:t>Evidence</a:t>
            </a:r>
            <a:r>
              <a:rPr lang="hu-HU" altLang="hu-HU" dirty="0">
                <a:latin typeface="Source Sans Pro" panose="020B0503030403020204" pitchFamily="34" charset="-18"/>
              </a:rPr>
              <a:t> </a:t>
            </a:r>
            <a:r>
              <a:rPr lang="hu-HU" altLang="hu-HU" dirty="0" err="1">
                <a:latin typeface="Source Sans Pro" panose="020B0503030403020204" pitchFamily="34" charset="-18"/>
              </a:rPr>
              <a:t>Synthesis</a:t>
            </a:r>
            <a:endParaRPr lang="hu-HU" altLang="hu-HU" dirty="0">
              <a:latin typeface="Source Sans Pro" panose="020B0503030403020204" pitchFamily="34" charset="-18"/>
            </a:endParaRPr>
          </a:p>
          <a:p>
            <a:r>
              <a:rPr lang="hu-HU" altLang="hu-HU" dirty="0">
                <a:latin typeface="Source Sans Pro" panose="020B0503030403020204" pitchFamily="34" charset="-18"/>
              </a:rPr>
              <a:t>27-04-2026</a:t>
            </a:r>
            <a:endParaRPr lang="en-US" altLang="hu-HU" dirty="0">
              <a:latin typeface="Source Sans Pro" panose="020B0503030403020204" pitchFamily="34" charset="-18"/>
            </a:endParaRPr>
          </a:p>
        </p:txBody>
      </p:sp>
      <p:sp>
        <p:nvSpPr>
          <p:cNvPr id="18438" name="Footer Placeholder 6"/>
          <p:cNvSpPr>
            <a:spLocks noGrp="1"/>
          </p:cNvSpPr>
          <p:nvPr>
            <p:ph type="ftr" sz="quarter" idx="15"/>
          </p:nvPr>
        </p:nvSpPr>
        <p:spPr bwMode="auto">
          <a:xfrm>
            <a:off x="457200" y="4595813"/>
            <a:ext cx="663974" cy="2746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sk-SK" altLang="hu-HU" dirty="0">
                <a:solidFill>
                  <a:srgbClr val="FDFDFD"/>
                </a:solidFill>
                <a:latin typeface="Gotham Rounded Bold" pitchFamily="50" charset="0"/>
              </a:rPr>
              <a:t>ESSRG</a:t>
            </a:r>
            <a:endParaRPr lang="en-US" altLang="hu-HU" dirty="0">
              <a:solidFill>
                <a:srgbClr val="FDFDFD"/>
              </a:solidFill>
              <a:latin typeface="Gotham Rounded Bold" pitchFamily="50" charset="0"/>
            </a:endParaRPr>
          </a:p>
        </p:txBody>
      </p:sp>
      <p:pic>
        <p:nvPicPr>
          <p:cNvPr id="11" name="Kép helye 10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custDataLst>
      <p:custData r:id="rId1"/>
      <p:tags r:id="rId2"/>
    </p:custDataLst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An IPBES-</a:t>
            </a:r>
            <a:r>
              <a:rPr lang="hu-HU" dirty="0" err="1"/>
              <a:t>experience</a:t>
            </a: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sz="quarter" idx="14"/>
          </p:nvPr>
        </p:nvSpPr>
        <p:spPr>
          <a:xfrm>
            <a:off x="457201" y="1476375"/>
            <a:ext cx="4567953" cy="2952750"/>
          </a:xfrm>
        </p:spPr>
        <p:txBody>
          <a:bodyPr/>
          <a:lstStyle/>
          <a:p>
            <a:r>
              <a:rPr lang="hu-HU" dirty="0"/>
              <a:t>IPBES Values </a:t>
            </a:r>
            <a:r>
              <a:rPr lang="hu-HU" dirty="0" err="1"/>
              <a:t>Assessment</a:t>
            </a:r>
            <a:r>
              <a:rPr lang="hu-HU" dirty="0"/>
              <a:t> (2019-2022)</a:t>
            </a:r>
          </a:p>
          <a:p>
            <a:r>
              <a:rPr lang="hu-HU" dirty="0" err="1"/>
              <a:t>How</a:t>
            </a:r>
            <a:r>
              <a:rPr lang="hu-HU" dirty="0"/>
              <a:t> </a:t>
            </a:r>
            <a:r>
              <a:rPr lang="hu-HU" dirty="0" err="1"/>
              <a:t>nature’s</a:t>
            </a:r>
            <a:r>
              <a:rPr lang="hu-HU" dirty="0"/>
              <a:t> </a:t>
            </a:r>
            <a:r>
              <a:rPr lang="hu-HU" dirty="0" err="1"/>
              <a:t>values</a:t>
            </a:r>
            <a:r>
              <a:rPr lang="hu-HU" dirty="0"/>
              <a:t> </a:t>
            </a:r>
            <a:r>
              <a:rPr lang="hu-HU" dirty="0" err="1"/>
              <a:t>are</a:t>
            </a:r>
            <a:r>
              <a:rPr lang="hu-HU" dirty="0"/>
              <a:t> </a:t>
            </a:r>
            <a:r>
              <a:rPr lang="hu-HU" dirty="0" err="1"/>
              <a:t>represented</a:t>
            </a:r>
            <a:r>
              <a:rPr lang="hu-HU" dirty="0"/>
              <a:t> in </a:t>
            </a:r>
            <a:r>
              <a:rPr lang="hu-HU" dirty="0" err="1"/>
              <a:t>national</a:t>
            </a:r>
            <a:r>
              <a:rPr lang="hu-HU" dirty="0"/>
              <a:t> </a:t>
            </a:r>
            <a:r>
              <a:rPr lang="hu-HU" dirty="0" err="1"/>
              <a:t>constitutions</a:t>
            </a:r>
            <a:r>
              <a:rPr lang="hu-HU" dirty="0"/>
              <a:t>?</a:t>
            </a:r>
          </a:p>
          <a:p>
            <a:r>
              <a:rPr lang="hu-HU" dirty="0"/>
              <a:t>LLM </a:t>
            </a:r>
            <a:r>
              <a:rPr lang="hu-HU" dirty="0" err="1"/>
              <a:t>developed</a:t>
            </a:r>
            <a:r>
              <a:rPr lang="hu-HU" dirty="0"/>
              <a:t> and </a:t>
            </a:r>
            <a:r>
              <a:rPr lang="hu-HU" dirty="0" err="1"/>
              <a:t>tailored</a:t>
            </a:r>
            <a:r>
              <a:rPr lang="hu-HU" dirty="0"/>
              <a:t> </a:t>
            </a:r>
            <a:r>
              <a:rPr lang="hu-HU" dirty="0" err="1"/>
              <a:t>by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IPBES Data and </a:t>
            </a:r>
            <a:r>
              <a:rPr lang="hu-HU" dirty="0" err="1"/>
              <a:t>Knowledge</a:t>
            </a:r>
            <a:r>
              <a:rPr lang="hu-HU" dirty="0"/>
              <a:t> </a:t>
            </a:r>
            <a:r>
              <a:rPr lang="hu-HU" dirty="0" err="1"/>
              <a:t>Task</a:t>
            </a:r>
            <a:r>
              <a:rPr lang="hu-HU" dirty="0"/>
              <a:t> </a:t>
            </a:r>
            <a:r>
              <a:rPr lang="hu-HU" dirty="0" err="1"/>
              <a:t>Force</a:t>
            </a:r>
            <a:endParaRPr lang="hu-HU" dirty="0"/>
          </a:p>
          <a:p>
            <a:r>
              <a:rPr lang="hu-HU" dirty="0" err="1"/>
              <a:t>Reliable</a:t>
            </a:r>
            <a:r>
              <a:rPr lang="hu-HU" dirty="0"/>
              <a:t> </a:t>
            </a:r>
            <a:r>
              <a:rPr lang="hu-HU" dirty="0" err="1"/>
              <a:t>evidence</a:t>
            </a:r>
            <a:r>
              <a:rPr lang="hu-HU" dirty="0"/>
              <a:t> </a:t>
            </a:r>
            <a:r>
              <a:rPr lang="hu-HU" dirty="0" err="1"/>
              <a:t>base</a:t>
            </a:r>
            <a:r>
              <a:rPr lang="hu-HU" dirty="0"/>
              <a:t>, </a:t>
            </a:r>
            <a:r>
              <a:rPr lang="hu-HU" dirty="0" err="1"/>
              <a:t>several</a:t>
            </a:r>
            <a:r>
              <a:rPr lang="hu-HU" dirty="0"/>
              <a:t> </a:t>
            </a:r>
            <a:r>
              <a:rPr lang="hu-HU" dirty="0" err="1"/>
              <a:t>iterations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refine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bag</a:t>
            </a:r>
            <a:r>
              <a:rPr lang="hu-HU" dirty="0"/>
              <a:t> of </a:t>
            </a:r>
            <a:r>
              <a:rPr lang="hu-HU" dirty="0" err="1"/>
              <a:t>words</a:t>
            </a:r>
            <a:r>
              <a:rPr lang="hu-HU" dirty="0"/>
              <a:t> and </a:t>
            </a:r>
            <a:r>
              <a:rPr lang="hu-HU" dirty="0" err="1"/>
              <a:t>teach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model</a:t>
            </a:r>
            <a:endParaRPr lang="hu-HU" dirty="0"/>
          </a:p>
          <a:p>
            <a:r>
              <a:rPr lang="hu-HU" dirty="0"/>
              <a:t>Wide </a:t>
            </a:r>
            <a:r>
              <a:rPr lang="hu-HU" dirty="0" err="1"/>
              <a:t>coverage</a:t>
            </a:r>
            <a:r>
              <a:rPr lang="hu-HU" dirty="0"/>
              <a:t> </a:t>
            </a:r>
            <a:r>
              <a:rPr lang="hu-HU" dirty="0" err="1"/>
              <a:t>but</a:t>
            </a:r>
            <a:r>
              <a:rPr lang="hu-HU" dirty="0"/>
              <a:t> </a:t>
            </a:r>
            <a:r>
              <a:rPr lang="hu-HU" dirty="0" err="1"/>
              <a:t>not</a:t>
            </a:r>
            <a:r>
              <a:rPr lang="hu-HU" dirty="0"/>
              <a:t> </a:t>
            </a:r>
            <a:r>
              <a:rPr lang="hu-HU" dirty="0" err="1"/>
              <a:t>necessarily</a:t>
            </a:r>
            <a:r>
              <a:rPr lang="hu-HU" dirty="0"/>
              <a:t> rapid</a:t>
            </a:r>
          </a:p>
          <a:p>
            <a:endParaRPr lang="hu-HU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8"/>
          </p:nvPr>
        </p:nvSpPr>
        <p:spPr>
          <a:xfrm>
            <a:off x="457200" y="4595813"/>
            <a:ext cx="705329" cy="274637"/>
          </a:xfrm>
        </p:spPr>
        <p:txBody>
          <a:bodyPr/>
          <a:lstStyle/>
          <a:p>
            <a:pPr>
              <a:defRPr/>
            </a:pPr>
            <a:r>
              <a:rPr lang="sk-SK" dirty="0"/>
              <a:t>ESSRG</a:t>
            </a:r>
            <a:endParaRPr lang="en-US" dirty="0"/>
          </a:p>
        </p:txBody>
      </p:sp>
      <p:pic>
        <p:nvPicPr>
          <p:cNvPr id="6" name="Kép 5" descr="A képen térkép látható&#10;&#10;Automatikusan generált leírás">
            <a:extLst>
              <a:ext uri="{FF2B5EF4-FFF2-40B4-BE49-F238E27FC236}">
                <a16:creationId xmlns:a16="http://schemas.microsoft.com/office/drawing/2014/main" id="{DE88DB6B-FF7A-54CA-0606-DA9B9C9609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26" t="27941" r="23111" b="14601"/>
          <a:stretch/>
        </p:blipFill>
        <p:spPr bwMode="auto">
          <a:xfrm>
            <a:off x="5141222" y="1476375"/>
            <a:ext cx="4002778" cy="235150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Szövegdoboz 7">
            <a:extLst>
              <a:ext uri="{FF2B5EF4-FFF2-40B4-BE49-F238E27FC236}">
                <a16:creationId xmlns:a16="http://schemas.microsoft.com/office/drawing/2014/main" id="{189A2F45-0A18-D261-D15D-CEFEC8A08FFE}"/>
              </a:ext>
            </a:extLst>
          </p:cNvPr>
          <p:cNvSpPr txBox="1"/>
          <p:nvPr/>
        </p:nvSpPr>
        <p:spPr>
          <a:xfrm>
            <a:off x="5083188" y="3855240"/>
            <a:ext cx="4118846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900" i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Fig.6.2 </a:t>
            </a:r>
            <a:r>
              <a:rPr lang="en-GB" sz="900" i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total number of times terms (potentially) associated with values of nature was mentioned in </a:t>
            </a:r>
            <a:r>
              <a:rPr lang="hu-HU" sz="900" i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196 </a:t>
            </a:r>
            <a:r>
              <a:rPr lang="hu-HU" sz="900" i="1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national</a:t>
            </a:r>
            <a:r>
              <a:rPr lang="hu-HU" sz="900" i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900" i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constitutions.</a:t>
            </a:r>
            <a:r>
              <a:rPr lang="hu-HU" sz="900" i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hu-HU" sz="900" i="1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Source</a:t>
            </a:r>
            <a:r>
              <a:rPr lang="hu-HU" sz="900" i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IPBES VA (2022) </a:t>
            </a:r>
            <a:r>
              <a:rPr lang="hu-HU" sz="900" i="1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Annex</a:t>
            </a:r>
            <a:r>
              <a:rPr lang="hu-HU" sz="900" i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hu-HU" sz="900" i="1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</a:t>
            </a:r>
            <a:r>
              <a:rPr lang="hu-HU" sz="900" i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hu-HU" sz="900" i="1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Chapter</a:t>
            </a:r>
            <a:r>
              <a:rPr lang="hu-HU" sz="900" i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6.</a:t>
            </a:r>
            <a:endParaRPr lang="hu-HU" sz="900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custDataLst>
      <p:custData r:id="rId1"/>
      <p:tags r:id="rId2"/>
    </p:custDataLst>
    <p:extLst>
      <p:ext uri="{BB962C8B-B14F-4D97-AF65-F5344CB8AC3E}">
        <p14:creationId xmlns:p14="http://schemas.microsoft.com/office/powerpoint/2010/main" val="2492770611"/>
      </p:ext>
    </p:extLst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 European </a:t>
            </a:r>
            <a:r>
              <a:rPr lang="hu-HU" dirty="0" err="1"/>
              <a:t>example</a:t>
            </a:r>
            <a:r>
              <a:rPr lang="hu-HU" dirty="0"/>
              <a:t>: </a:t>
            </a:r>
            <a:br>
              <a:rPr lang="hu-HU" dirty="0"/>
            </a:br>
            <a:r>
              <a:rPr lang="hu-HU" dirty="0"/>
              <a:t>The Science Service </a:t>
            </a:r>
            <a:r>
              <a:rPr lang="hu-HU" dirty="0" err="1"/>
              <a:t>for</a:t>
            </a:r>
            <a:r>
              <a:rPr lang="hu-HU" dirty="0"/>
              <a:t> </a:t>
            </a:r>
            <a:r>
              <a:rPr lang="hu-HU" dirty="0" err="1"/>
              <a:t>Biodiversity</a:t>
            </a:r>
            <a:endParaRPr lang="hu-HU" dirty="0"/>
          </a:p>
        </p:txBody>
      </p:sp>
      <p:sp>
        <p:nvSpPr>
          <p:cNvPr id="6" name="Szöveg helye 5">
            <a:extLst>
              <a:ext uri="{FF2B5EF4-FFF2-40B4-BE49-F238E27FC236}">
                <a16:creationId xmlns:a16="http://schemas.microsoft.com/office/drawing/2014/main" id="{C0A61B21-DC31-8103-3785-6BB3DA52F0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hu-HU" dirty="0" err="1"/>
              <a:t>Outlined</a:t>
            </a:r>
            <a:r>
              <a:rPr lang="hu-HU" dirty="0"/>
              <a:t> </a:t>
            </a:r>
            <a:r>
              <a:rPr lang="hu-HU" dirty="0" err="1"/>
              <a:t>by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EU </a:t>
            </a:r>
            <a:r>
              <a:rPr lang="hu-HU" dirty="0" err="1"/>
              <a:t>Biodiversity</a:t>
            </a:r>
            <a:r>
              <a:rPr lang="hu-HU" dirty="0"/>
              <a:t> </a:t>
            </a:r>
            <a:r>
              <a:rPr lang="hu-HU" dirty="0" err="1"/>
              <a:t>Strategy</a:t>
            </a:r>
            <a:r>
              <a:rPr lang="hu-HU" dirty="0"/>
              <a:t> 2030</a:t>
            </a:r>
          </a:p>
          <a:p>
            <a:r>
              <a:rPr lang="hu-HU" dirty="0" err="1"/>
              <a:t>Aiming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bridge</a:t>
            </a:r>
            <a:r>
              <a:rPr lang="hu-HU" dirty="0"/>
              <a:t> European-</a:t>
            </a:r>
            <a:r>
              <a:rPr lang="hu-HU" dirty="0" err="1"/>
              <a:t>level</a:t>
            </a:r>
            <a:r>
              <a:rPr lang="hu-HU" dirty="0"/>
              <a:t> decision-</a:t>
            </a:r>
            <a:r>
              <a:rPr lang="hu-HU" dirty="0" err="1"/>
              <a:t>making</a:t>
            </a:r>
            <a:r>
              <a:rPr lang="hu-HU" dirty="0"/>
              <a:t> </a:t>
            </a:r>
            <a:r>
              <a:rPr lang="hu-HU" dirty="0" err="1"/>
              <a:t>with</a:t>
            </a:r>
            <a:r>
              <a:rPr lang="hu-HU" dirty="0"/>
              <a:t> </a:t>
            </a:r>
            <a:r>
              <a:rPr lang="hu-HU" dirty="0" err="1"/>
              <a:t>diverse</a:t>
            </a:r>
            <a:r>
              <a:rPr lang="hu-HU" dirty="0"/>
              <a:t> </a:t>
            </a:r>
            <a:r>
              <a:rPr lang="hu-HU" dirty="0" err="1"/>
              <a:t>knowledge</a:t>
            </a:r>
            <a:r>
              <a:rPr lang="hu-HU" dirty="0"/>
              <a:t> </a:t>
            </a:r>
            <a:r>
              <a:rPr lang="hu-HU" dirty="0" err="1"/>
              <a:t>holders</a:t>
            </a:r>
            <a:endParaRPr lang="hu-HU" dirty="0"/>
          </a:p>
          <a:p>
            <a:r>
              <a:rPr lang="hu-HU" dirty="0" err="1"/>
              <a:t>Being</a:t>
            </a:r>
            <a:r>
              <a:rPr lang="hu-HU" dirty="0"/>
              <a:t> </a:t>
            </a:r>
            <a:r>
              <a:rPr lang="hu-HU" dirty="0" err="1"/>
              <a:t>set</a:t>
            </a:r>
            <a:r>
              <a:rPr lang="hu-HU" dirty="0"/>
              <a:t> </a:t>
            </a:r>
            <a:r>
              <a:rPr lang="hu-HU" dirty="0" err="1"/>
              <a:t>up</a:t>
            </a:r>
            <a:r>
              <a:rPr lang="hu-HU" dirty="0"/>
              <a:t> </a:t>
            </a:r>
            <a:r>
              <a:rPr lang="hu-HU" dirty="0" err="1"/>
              <a:t>by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BioAgora</a:t>
            </a:r>
            <a:r>
              <a:rPr lang="hu-HU" dirty="0"/>
              <a:t> project, </a:t>
            </a:r>
            <a:r>
              <a:rPr lang="hu-HU" dirty="0">
                <a:hlinkClick r:id="rId4"/>
              </a:rPr>
              <a:t>https://bioagora.eu/</a:t>
            </a:r>
            <a:r>
              <a:rPr lang="hu-HU" dirty="0"/>
              <a:t> </a:t>
            </a:r>
          </a:p>
          <a:p>
            <a:r>
              <a:rPr lang="hu-HU" dirty="0" err="1"/>
              <a:t>Currently</a:t>
            </a:r>
            <a:r>
              <a:rPr lang="hu-HU" dirty="0"/>
              <a:t> in testing </a:t>
            </a:r>
            <a:r>
              <a:rPr lang="hu-HU" dirty="0" err="1"/>
              <a:t>phase</a:t>
            </a:r>
            <a:r>
              <a:rPr lang="hu-HU" dirty="0"/>
              <a:t>, </a:t>
            </a:r>
            <a:r>
              <a:rPr lang="hu-HU" dirty="0" err="1"/>
              <a:t>officially</a:t>
            </a:r>
            <a:r>
              <a:rPr lang="hu-HU" dirty="0"/>
              <a:t> </a:t>
            </a:r>
            <a:r>
              <a:rPr lang="hu-HU" dirty="0" err="1"/>
              <a:t>launched</a:t>
            </a:r>
            <a:r>
              <a:rPr lang="hu-HU" dirty="0"/>
              <a:t> in 2027</a:t>
            </a:r>
          </a:p>
        </p:txBody>
      </p:sp>
      <p:sp>
        <p:nvSpPr>
          <p:cNvPr id="7" name="Szöveg helye 6">
            <a:extLst>
              <a:ext uri="{FF2B5EF4-FFF2-40B4-BE49-F238E27FC236}">
                <a16:creationId xmlns:a16="http://schemas.microsoft.com/office/drawing/2014/main" id="{2D446206-C264-FC79-D8D7-A4793CB9803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>
              <a:defRPr/>
            </a:pPr>
            <a:r>
              <a:rPr lang="sk-SK" dirty="0"/>
              <a:t>ESSRG</a:t>
            </a:r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EB82C94-3B3A-E36E-35B9-CE503F4E44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59"/>
          <a:stretch>
            <a:fillRect/>
          </a:stretch>
        </p:blipFill>
        <p:spPr bwMode="auto">
          <a:xfrm>
            <a:off x="4775507" y="1205047"/>
            <a:ext cx="3380379" cy="3207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custData r:id="rId1"/>
      <p:tags r:id="rId2"/>
    </p:custDataLst>
    <p:extLst>
      <p:ext uri="{BB962C8B-B14F-4D97-AF65-F5344CB8AC3E}">
        <p14:creationId xmlns:p14="http://schemas.microsoft.com/office/powerpoint/2010/main" val="2202630531"/>
      </p:ext>
    </p:extLst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ím 6">
            <a:extLst>
              <a:ext uri="{FF2B5EF4-FFF2-40B4-BE49-F238E27FC236}">
                <a16:creationId xmlns:a16="http://schemas.microsoft.com/office/drawing/2014/main" id="{5C3CEF23-A483-6E26-BA48-BED48CAEA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5978"/>
            <a:ext cx="3232826" cy="4360147"/>
          </a:xfrm>
        </p:spPr>
        <p:txBody>
          <a:bodyPr/>
          <a:lstStyle/>
          <a:p>
            <a:r>
              <a:rPr lang="hu-HU" dirty="0"/>
              <a:t>The </a:t>
            </a:r>
            <a:r>
              <a:rPr lang="hu-HU" dirty="0" err="1"/>
              <a:t>three</a:t>
            </a:r>
            <a:r>
              <a:rPr lang="hu-HU" dirty="0"/>
              <a:t> main </a:t>
            </a:r>
            <a:r>
              <a:rPr lang="hu-HU" dirty="0" err="1"/>
              <a:t>functions</a:t>
            </a:r>
            <a:r>
              <a:rPr lang="hu-HU" dirty="0"/>
              <a:t> of </a:t>
            </a:r>
            <a:r>
              <a:rPr lang="hu-HU" dirty="0" err="1"/>
              <a:t>the</a:t>
            </a:r>
            <a:r>
              <a:rPr lang="hu-HU" dirty="0"/>
              <a:t> Science Service</a:t>
            </a:r>
          </a:p>
        </p:txBody>
      </p:sp>
      <p:sp>
        <p:nvSpPr>
          <p:cNvPr id="9" name="Szöveg helye 8">
            <a:extLst>
              <a:ext uri="{FF2B5EF4-FFF2-40B4-BE49-F238E27FC236}">
                <a16:creationId xmlns:a16="http://schemas.microsoft.com/office/drawing/2014/main" id="{B14796C5-DB8F-6E65-B56C-0D257D602BE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B96D22E8-C488-CE12-8A0A-016333F0C0AC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>
              <a:defRPr/>
            </a:pPr>
            <a:r>
              <a:rPr lang="sk-SK"/>
              <a:t>ESSRG</a:t>
            </a:r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C553C0D-C44F-7475-9386-99CE3808A1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65"/>
          <a:stretch>
            <a:fillRect/>
          </a:stretch>
        </p:blipFill>
        <p:spPr bwMode="auto">
          <a:xfrm>
            <a:off x="3830320" y="0"/>
            <a:ext cx="531368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2603982"/>
      </p:ext>
    </p:extLst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9FE35A5-C1DE-8B3B-738A-EB63B45D7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The </a:t>
            </a:r>
            <a:r>
              <a:rPr lang="hu-HU" dirty="0" err="1"/>
              <a:t>answering</a:t>
            </a:r>
            <a:r>
              <a:rPr lang="hu-HU" dirty="0"/>
              <a:t> </a:t>
            </a:r>
            <a:r>
              <a:rPr lang="hu-HU" dirty="0" err="1"/>
              <a:t>request</a:t>
            </a:r>
            <a:r>
              <a:rPr lang="hu-HU" dirty="0"/>
              <a:t> </a:t>
            </a:r>
            <a:r>
              <a:rPr lang="hu-HU" dirty="0" err="1"/>
              <a:t>function</a:t>
            </a:r>
            <a:r>
              <a:rPr lang="hu-HU" dirty="0"/>
              <a:t> in a </a:t>
            </a:r>
            <a:r>
              <a:rPr lang="hu-HU" dirty="0" err="1"/>
              <a:t>nutshell</a:t>
            </a:r>
            <a:endParaRPr lang="hu-HU" dirty="0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564541D4-3478-A0AA-9FF2-581227EAB0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5B7CB79E-1E03-3719-3A3C-1C63CA375418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>
              <a:defRPr/>
            </a:pPr>
            <a:r>
              <a:rPr lang="sk-SK"/>
              <a:t>ESSRG</a:t>
            </a:r>
            <a:endParaRPr lang="en-US"/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E6915E88-76A9-9A8D-DAD5-F87CEF93D9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365015"/>
            <a:ext cx="6060332" cy="2714627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6FF7202B-94BE-23FD-6891-865CEF24A0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6930" y="1005189"/>
            <a:ext cx="1501309" cy="2108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71D042B0-9BC6-48AA-98FA-1E5DD4EEFC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7450" y="3048510"/>
            <a:ext cx="1440583" cy="2024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E03B5738-D175-8A14-1A53-4C14768D21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4275" y="2283268"/>
            <a:ext cx="1478172" cy="2023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9031911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058EC0C-3D09-54F2-18DD-DBAB4917E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Using</a:t>
            </a:r>
            <a:r>
              <a:rPr lang="hu-HU" dirty="0"/>
              <a:t> AI in </a:t>
            </a:r>
            <a:r>
              <a:rPr lang="hu-HU" dirty="0" err="1"/>
              <a:t>the</a:t>
            </a:r>
            <a:r>
              <a:rPr lang="hu-HU" dirty="0"/>
              <a:t> Science Service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74CDA0C5-7DAD-49E1-FD16-C0300F476F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noProof="0" dirty="0"/>
              <a:t>Currently under development / testing</a:t>
            </a:r>
          </a:p>
          <a:p>
            <a:r>
              <a:rPr lang="en-GB" noProof="0" dirty="0"/>
              <a:t>Potential</a:t>
            </a:r>
            <a:r>
              <a:rPr lang="hu-HU" noProof="0" dirty="0"/>
              <a:t> </a:t>
            </a:r>
            <a:r>
              <a:rPr lang="hu-HU" noProof="0" dirty="0" err="1"/>
              <a:t>places</a:t>
            </a:r>
            <a:r>
              <a:rPr lang="hu-HU" noProof="0" dirty="0"/>
              <a:t> </a:t>
            </a:r>
            <a:r>
              <a:rPr lang="hu-HU" noProof="0" dirty="0" err="1"/>
              <a:t>for</a:t>
            </a:r>
            <a:r>
              <a:rPr lang="en-GB" noProof="0" dirty="0"/>
              <a:t> integration</a:t>
            </a:r>
            <a:r>
              <a:rPr lang="hu-HU" noProof="0" dirty="0"/>
              <a:t>:</a:t>
            </a:r>
          </a:p>
          <a:p>
            <a:pPr lvl="1"/>
            <a:r>
              <a:rPr lang="en-GB" noProof="0" dirty="0"/>
              <a:t>Scoping</a:t>
            </a:r>
            <a:r>
              <a:rPr lang="hu-HU" noProof="0" dirty="0"/>
              <a:t>/Reception</a:t>
            </a:r>
            <a:r>
              <a:rPr lang="en-GB" noProof="0" dirty="0"/>
              <a:t> </a:t>
            </a:r>
            <a:r>
              <a:rPr lang="en-GB" noProof="0" dirty="0" err="1"/>
              <a:t>phas</a:t>
            </a:r>
            <a:r>
              <a:rPr lang="hu-HU" noProof="0" dirty="0"/>
              <a:t>e</a:t>
            </a:r>
            <a:r>
              <a:rPr lang="en-GB" noProof="0" dirty="0"/>
              <a:t>, e.g. carrying out a </a:t>
            </a:r>
            <a:r>
              <a:rPr lang="hu-HU" noProof="0" dirty="0"/>
              <a:t>„Hu</a:t>
            </a:r>
            <a:r>
              <a:rPr lang="en-GB" noProof="0" dirty="0"/>
              <a:t>man Dimension Review” to assess the relevance of social scientific disciplines and participatory approaches </a:t>
            </a:r>
            <a:endParaRPr lang="hu-HU" noProof="0" dirty="0"/>
          </a:p>
          <a:p>
            <a:pPr lvl="1"/>
            <a:r>
              <a:rPr lang="hu-HU" noProof="0" dirty="0" err="1"/>
              <a:t>Knowledge</a:t>
            </a:r>
            <a:r>
              <a:rPr lang="hu-HU" noProof="0" dirty="0"/>
              <a:t> </a:t>
            </a:r>
            <a:r>
              <a:rPr lang="hu-HU" noProof="0" dirty="0" err="1"/>
              <a:t>overview</a:t>
            </a:r>
            <a:r>
              <a:rPr lang="hu-HU" noProof="0" dirty="0"/>
              <a:t> </a:t>
            </a:r>
            <a:r>
              <a:rPr lang="hu-HU" noProof="0" dirty="0" err="1"/>
              <a:t>phase</a:t>
            </a:r>
            <a:r>
              <a:rPr lang="hu-HU" dirty="0"/>
              <a:t>, </a:t>
            </a:r>
            <a:r>
              <a:rPr lang="hu-HU" dirty="0" err="1"/>
              <a:t>e.g</a:t>
            </a:r>
            <a:r>
              <a:rPr lang="hu-HU" dirty="0"/>
              <a:t>. </a:t>
            </a:r>
            <a:r>
              <a:rPr lang="hu-HU" dirty="0" err="1"/>
              <a:t>doing</a:t>
            </a:r>
            <a:r>
              <a:rPr lang="hu-HU" dirty="0"/>
              <a:t> a rapid </a:t>
            </a:r>
            <a:r>
              <a:rPr lang="hu-HU" dirty="0" err="1"/>
              <a:t>evidence</a:t>
            </a:r>
            <a:r>
              <a:rPr lang="hu-HU" dirty="0"/>
              <a:t> </a:t>
            </a:r>
            <a:r>
              <a:rPr lang="hu-HU" dirty="0" err="1"/>
              <a:t>synthesis</a:t>
            </a:r>
            <a:r>
              <a:rPr lang="hu-HU" dirty="0"/>
              <a:t> </a:t>
            </a:r>
            <a:r>
              <a:rPr lang="hu-HU" dirty="0" err="1"/>
              <a:t>with</a:t>
            </a:r>
            <a:r>
              <a:rPr lang="hu-HU" dirty="0"/>
              <a:t> AI and </a:t>
            </a:r>
            <a:r>
              <a:rPr lang="hu-HU" dirty="0" err="1"/>
              <a:t>then</a:t>
            </a:r>
            <a:r>
              <a:rPr lang="hu-HU" dirty="0"/>
              <a:t> </a:t>
            </a:r>
            <a:r>
              <a:rPr lang="hu-HU" dirty="0" err="1"/>
              <a:t>invite</a:t>
            </a:r>
            <a:r>
              <a:rPr lang="hu-HU" dirty="0"/>
              <a:t> </a:t>
            </a:r>
            <a:r>
              <a:rPr lang="hu-HU" noProof="0" dirty="0" err="1"/>
              <a:t>the</a:t>
            </a:r>
            <a:r>
              <a:rPr lang="hu-HU" noProof="0" dirty="0"/>
              <a:t> </a:t>
            </a:r>
            <a:r>
              <a:rPr lang="hu-HU" noProof="0" dirty="0" err="1"/>
              <a:t>expert</a:t>
            </a:r>
            <a:r>
              <a:rPr lang="hu-HU" noProof="0" dirty="0"/>
              <a:t> panel </a:t>
            </a:r>
            <a:r>
              <a:rPr lang="hu-HU" noProof="0" dirty="0" err="1"/>
              <a:t>to</a:t>
            </a:r>
            <a:r>
              <a:rPr lang="hu-HU" noProof="0" dirty="0"/>
              <a:t> </a:t>
            </a:r>
            <a:r>
              <a:rPr lang="hu-HU" noProof="0" dirty="0" err="1"/>
              <a:t>complement</a:t>
            </a:r>
            <a:r>
              <a:rPr lang="hu-HU" noProof="0" dirty="0"/>
              <a:t> / </a:t>
            </a:r>
            <a:r>
              <a:rPr lang="hu-HU" noProof="0" dirty="0" err="1"/>
              <a:t>debate</a:t>
            </a:r>
            <a:r>
              <a:rPr lang="hu-HU" noProof="0" dirty="0"/>
              <a:t> </a:t>
            </a:r>
            <a:r>
              <a:rPr lang="hu-HU" dirty="0"/>
              <a:t>/ </a:t>
            </a:r>
            <a:r>
              <a:rPr lang="hu-HU" dirty="0" err="1"/>
              <a:t>validate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results</a:t>
            </a:r>
            <a:endParaRPr lang="hu-HU" dirty="0"/>
          </a:p>
          <a:p>
            <a:pPr lvl="1"/>
            <a:r>
              <a:rPr lang="hu-HU" noProof="0" dirty="0"/>
              <a:t>…</a:t>
            </a:r>
            <a:endParaRPr lang="en-GB" noProof="0" dirty="0"/>
          </a:p>
          <a:p>
            <a:endParaRPr lang="hu-HU" dirty="0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FA20AF8C-BA9E-3939-1117-EFEF78BC550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890ADB5D-3C1D-4427-CB7B-B083BCD150B6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>
              <a:defRPr/>
            </a:pPr>
            <a:r>
              <a:rPr lang="sk-SK"/>
              <a:t>ESSRG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897307"/>
      </p:ext>
    </p:extLst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4A3F610-3C6B-125C-D96D-872E5ED8E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Dilemmas</a:t>
            </a:r>
            <a:r>
              <a:rPr lang="hu-HU" dirty="0"/>
              <a:t> and </a:t>
            </a:r>
            <a:r>
              <a:rPr lang="hu-HU" dirty="0" err="1"/>
              <a:t>concerns</a:t>
            </a:r>
            <a:endParaRPr lang="hu-HU" dirty="0"/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1F3213D9-0BE6-0503-EE45-4A4B610D6D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hu-HU" dirty="0" err="1"/>
              <a:t>How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ensure</a:t>
            </a:r>
            <a:r>
              <a:rPr lang="hu-HU" dirty="0"/>
              <a:t> </a:t>
            </a:r>
            <a:r>
              <a:rPr lang="hu-HU" dirty="0" err="1"/>
              <a:t>reproducability</a:t>
            </a:r>
            <a:r>
              <a:rPr lang="hu-HU" dirty="0"/>
              <a:t> and </a:t>
            </a:r>
            <a:r>
              <a:rPr lang="hu-HU" dirty="0" err="1"/>
              <a:t>robustness</a:t>
            </a:r>
            <a:r>
              <a:rPr lang="hu-HU" dirty="0"/>
              <a:t>?</a:t>
            </a:r>
          </a:p>
          <a:p>
            <a:r>
              <a:rPr lang="hu-HU" dirty="0" err="1"/>
              <a:t>How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ensure</a:t>
            </a:r>
            <a:r>
              <a:rPr lang="hu-HU" dirty="0"/>
              <a:t> </a:t>
            </a:r>
            <a:r>
              <a:rPr lang="hu-HU" dirty="0" err="1"/>
              <a:t>that</a:t>
            </a:r>
            <a:r>
              <a:rPr lang="hu-HU" dirty="0"/>
              <a:t> </a:t>
            </a:r>
            <a:r>
              <a:rPr lang="hu-HU" dirty="0" err="1"/>
              <a:t>only</a:t>
            </a:r>
            <a:r>
              <a:rPr lang="hu-HU" dirty="0"/>
              <a:t> </a:t>
            </a:r>
            <a:r>
              <a:rPr lang="hu-HU" dirty="0" err="1"/>
              <a:t>reliable</a:t>
            </a:r>
            <a:r>
              <a:rPr lang="hu-HU" dirty="0"/>
              <a:t> </a:t>
            </a:r>
            <a:r>
              <a:rPr lang="hu-HU" dirty="0" err="1"/>
              <a:t>evidence</a:t>
            </a:r>
            <a:r>
              <a:rPr lang="hu-HU" dirty="0"/>
              <a:t> </a:t>
            </a:r>
            <a:r>
              <a:rPr lang="hu-HU" dirty="0" err="1"/>
              <a:t>base</a:t>
            </a:r>
            <a:r>
              <a:rPr lang="hu-HU" dirty="0"/>
              <a:t> – </a:t>
            </a:r>
            <a:r>
              <a:rPr lang="hu-HU" dirty="0" err="1"/>
              <a:t>but</a:t>
            </a:r>
            <a:r>
              <a:rPr lang="hu-HU" dirty="0"/>
              <a:t> </a:t>
            </a:r>
            <a:r>
              <a:rPr lang="hu-HU" dirty="0" err="1"/>
              <a:t>all</a:t>
            </a:r>
            <a:r>
              <a:rPr lang="hu-HU" dirty="0"/>
              <a:t> </a:t>
            </a:r>
            <a:r>
              <a:rPr lang="hu-HU" dirty="0" err="1"/>
              <a:t>relevant</a:t>
            </a:r>
            <a:r>
              <a:rPr lang="hu-HU" dirty="0"/>
              <a:t> </a:t>
            </a:r>
            <a:r>
              <a:rPr lang="hu-HU" dirty="0" err="1"/>
              <a:t>evidence</a:t>
            </a:r>
            <a:r>
              <a:rPr lang="hu-HU" dirty="0"/>
              <a:t> – is </a:t>
            </a:r>
            <a:r>
              <a:rPr lang="hu-HU" dirty="0" err="1"/>
              <a:t>used</a:t>
            </a:r>
            <a:r>
              <a:rPr lang="hu-HU" dirty="0"/>
              <a:t> </a:t>
            </a:r>
            <a:r>
              <a:rPr lang="hu-HU" dirty="0" err="1"/>
              <a:t>by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AI </a:t>
            </a:r>
            <a:r>
              <a:rPr lang="hu-HU" dirty="0" err="1"/>
              <a:t>model</a:t>
            </a:r>
            <a:r>
              <a:rPr lang="hu-HU" dirty="0"/>
              <a:t>?</a:t>
            </a:r>
          </a:p>
          <a:p>
            <a:r>
              <a:rPr lang="hu-HU" dirty="0" err="1"/>
              <a:t>Shall</a:t>
            </a:r>
            <a:r>
              <a:rPr lang="hu-HU" dirty="0"/>
              <a:t> </a:t>
            </a:r>
            <a:r>
              <a:rPr lang="hu-HU" dirty="0" err="1"/>
              <a:t>we</a:t>
            </a:r>
            <a:r>
              <a:rPr lang="hu-HU" dirty="0"/>
              <a:t> </a:t>
            </a:r>
            <a:r>
              <a:rPr lang="hu-HU" dirty="0" err="1"/>
              <a:t>use</a:t>
            </a:r>
            <a:r>
              <a:rPr lang="hu-HU" dirty="0"/>
              <a:t> </a:t>
            </a:r>
            <a:r>
              <a:rPr lang="hu-HU" dirty="0" err="1"/>
              <a:t>one</a:t>
            </a:r>
            <a:r>
              <a:rPr lang="hu-HU" dirty="0"/>
              <a:t> </a:t>
            </a:r>
            <a:r>
              <a:rPr lang="hu-HU" dirty="0" err="1"/>
              <a:t>or</a:t>
            </a:r>
            <a:r>
              <a:rPr lang="hu-HU" dirty="0"/>
              <a:t> more AI </a:t>
            </a:r>
            <a:r>
              <a:rPr lang="hu-HU" dirty="0" err="1"/>
              <a:t>models</a:t>
            </a:r>
            <a:r>
              <a:rPr lang="hu-HU" dirty="0"/>
              <a:t> </a:t>
            </a:r>
            <a:r>
              <a:rPr lang="hu-HU" dirty="0" err="1"/>
              <a:t>simultanously</a:t>
            </a:r>
            <a:r>
              <a:rPr lang="hu-HU" dirty="0"/>
              <a:t>? (i.e., </a:t>
            </a:r>
            <a:r>
              <a:rPr lang="hu-HU" dirty="0" err="1"/>
              <a:t>cross-checking</a:t>
            </a:r>
            <a:r>
              <a:rPr lang="hu-HU" dirty="0"/>
              <a:t> </a:t>
            </a:r>
            <a:r>
              <a:rPr lang="hu-HU" dirty="0" err="1"/>
              <a:t>results</a:t>
            </a:r>
            <a:r>
              <a:rPr lang="hu-HU" dirty="0"/>
              <a:t>, </a:t>
            </a:r>
            <a:r>
              <a:rPr lang="hu-HU" dirty="0" err="1"/>
              <a:t>identifying</a:t>
            </a:r>
            <a:r>
              <a:rPr lang="hu-HU" dirty="0"/>
              <a:t> </a:t>
            </a:r>
            <a:r>
              <a:rPr lang="hu-HU" dirty="0" err="1"/>
              <a:t>gaps</a:t>
            </a:r>
            <a:r>
              <a:rPr lang="hu-HU" dirty="0"/>
              <a:t> </a:t>
            </a:r>
            <a:r>
              <a:rPr lang="hu-HU" dirty="0" err="1"/>
              <a:t>or</a:t>
            </a:r>
            <a:r>
              <a:rPr lang="hu-HU" dirty="0"/>
              <a:t> </a:t>
            </a:r>
            <a:r>
              <a:rPr lang="hu-HU" dirty="0" err="1"/>
              <a:t>contradictions</a:t>
            </a:r>
            <a:r>
              <a:rPr lang="hu-HU" dirty="0"/>
              <a:t>)</a:t>
            </a:r>
          </a:p>
          <a:p>
            <a:r>
              <a:rPr lang="hu-HU" dirty="0" err="1"/>
              <a:t>Who</a:t>
            </a:r>
            <a:r>
              <a:rPr lang="hu-HU" dirty="0"/>
              <a:t> </a:t>
            </a:r>
            <a:r>
              <a:rPr lang="hu-HU" dirty="0" err="1"/>
              <a:t>should</a:t>
            </a:r>
            <a:r>
              <a:rPr lang="hu-HU" dirty="0"/>
              <a:t> </a:t>
            </a:r>
            <a:r>
              <a:rPr lang="hu-HU" dirty="0" err="1"/>
              <a:t>run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model</a:t>
            </a:r>
            <a:r>
              <a:rPr lang="hu-HU" dirty="0"/>
              <a:t>(s) – a </a:t>
            </a:r>
            <a:r>
              <a:rPr lang="hu-HU" dirty="0" err="1"/>
              <a:t>central</a:t>
            </a:r>
            <a:r>
              <a:rPr lang="hu-HU" dirty="0"/>
              <a:t> „</a:t>
            </a:r>
            <a:r>
              <a:rPr lang="hu-HU" dirty="0" err="1"/>
              <a:t>data</a:t>
            </a:r>
            <a:r>
              <a:rPr lang="hu-HU" dirty="0"/>
              <a:t>” </a:t>
            </a:r>
            <a:r>
              <a:rPr lang="hu-HU" dirty="0" err="1"/>
              <a:t>task</a:t>
            </a:r>
            <a:r>
              <a:rPr lang="hu-HU" dirty="0"/>
              <a:t> </a:t>
            </a:r>
            <a:r>
              <a:rPr lang="hu-HU" dirty="0" err="1"/>
              <a:t>force</a:t>
            </a:r>
            <a:r>
              <a:rPr lang="hu-HU" dirty="0"/>
              <a:t>, </a:t>
            </a:r>
            <a:r>
              <a:rPr lang="hu-HU" dirty="0" err="1"/>
              <a:t>or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involved</a:t>
            </a:r>
            <a:r>
              <a:rPr lang="hu-HU" dirty="0"/>
              <a:t> </a:t>
            </a:r>
            <a:r>
              <a:rPr lang="hu-HU" dirty="0" err="1"/>
              <a:t>researchers</a:t>
            </a:r>
            <a:r>
              <a:rPr lang="hu-HU" dirty="0"/>
              <a:t>? </a:t>
            </a:r>
          </a:p>
          <a:p>
            <a:r>
              <a:rPr lang="hu-HU" dirty="0" err="1"/>
              <a:t>How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ensure</a:t>
            </a:r>
            <a:r>
              <a:rPr lang="hu-HU" dirty="0"/>
              <a:t> </a:t>
            </a:r>
            <a:r>
              <a:rPr lang="hu-HU" dirty="0" err="1"/>
              <a:t>that</a:t>
            </a:r>
            <a:r>
              <a:rPr lang="hu-HU" dirty="0"/>
              <a:t> </a:t>
            </a:r>
            <a:r>
              <a:rPr lang="hu-HU" dirty="0" err="1"/>
              <a:t>researchers</a:t>
            </a:r>
            <a:r>
              <a:rPr lang="hu-HU" dirty="0"/>
              <a:t> </a:t>
            </a:r>
            <a:r>
              <a:rPr lang="hu-HU" dirty="0" err="1"/>
              <a:t>have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necessary</a:t>
            </a:r>
            <a:r>
              <a:rPr lang="hu-HU" dirty="0"/>
              <a:t> </a:t>
            </a:r>
            <a:r>
              <a:rPr lang="hu-HU" dirty="0" err="1"/>
              <a:t>skills</a:t>
            </a:r>
            <a:r>
              <a:rPr lang="hu-HU" dirty="0"/>
              <a:t> and </a:t>
            </a:r>
            <a:r>
              <a:rPr lang="hu-HU" dirty="0" err="1"/>
              <a:t>capacities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work</a:t>
            </a:r>
            <a:r>
              <a:rPr lang="hu-HU" dirty="0"/>
              <a:t> </a:t>
            </a:r>
            <a:r>
              <a:rPr lang="hu-HU" dirty="0" err="1"/>
              <a:t>with</a:t>
            </a:r>
            <a:r>
              <a:rPr lang="hu-HU" dirty="0"/>
              <a:t> AI? </a:t>
            </a:r>
            <a:r>
              <a:rPr lang="hu-HU" dirty="0" err="1"/>
              <a:t>Do</a:t>
            </a:r>
            <a:r>
              <a:rPr lang="hu-HU" dirty="0"/>
              <a:t> </a:t>
            </a:r>
            <a:r>
              <a:rPr lang="hu-HU" dirty="0" err="1"/>
              <a:t>we</a:t>
            </a:r>
            <a:r>
              <a:rPr lang="hu-HU" dirty="0"/>
              <a:t> </a:t>
            </a:r>
            <a:r>
              <a:rPr lang="hu-HU" dirty="0" err="1"/>
              <a:t>need</a:t>
            </a:r>
            <a:r>
              <a:rPr lang="hu-HU" dirty="0"/>
              <a:t> </a:t>
            </a:r>
            <a:r>
              <a:rPr lang="hu-HU" dirty="0" err="1"/>
              <a:t>researchers</a:t>
            </a:r>
            <a:r>
              <a:rPr lang="hu-HU" dirty="0"/>
              <a:t> </a:t>
            </a:r>
            <a:r>
              <a:rPr lang="hu-HU" dirty="0" err="1"/>
              <a:t>working</a:t>
            </a:r>
            <a:r>
              <a:rPr lang="hu-HU" dirty="0"/>
              <a:t> </a:t>
            </a:r>
            <a:r>
              <a:rPr lang="hu-HU" dirty="0" err="1"/>
              <a:t>at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SPI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have</a:t>
            </a:r>
            <a:r>
              <a:rPr lang="hu-HU" dirty="0"/>
              <a:t> a </a:t>
            </a:r>
            <a:r>
              <a:rPr lang="hu-HU" dirty="0" err="1"/>
              <a:t>general</a:t>
            </a:r>
            <a:r>
              <a:rPr lang="hu-HU" dirty="0"/>
              <a:t> AI-</a:t>
            </a:r>
            <a:r>
              <a:rPr lang="hu-HU" dirty="0" err="1"/>
              <a:t>literacy</a:t>
            </a:r>
            <a:r>
              <a:rPr lang="hu-HU" dirty="0"/>
              <a:t>?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D0262BA4-9B77-13B7-4F28-108F253CB4B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656688F4-947F-7568-241C-091CD3A45A4E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>
              <a:defRPr/>
            </a:pPr>
            <a:r>
              <a:rPr lang="sk-SK"/>
              <a:t>ESSRG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115514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 helye 2">
            <a:extLst>
              <a:ext uri="{FF2B5EF4-FFF2-40B4-BE49-F238E27FC236}">
                <a16:creationId xmlns:a16="http://schemas.microsoft.com/office/drawing/2014/main" id="{573E47E3-9837-698B-6F21-4069C16417F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hu-HU" dirty="0"/>
              <a:t>https://bioagora.eu/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4EE1D708-CD50-93B4-187D-44A497FCD1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hu-HU" dirty="0"/>
              <a:t>https://scienceserviceforbiodiversity.eu/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D03D7502-0266-97DC-1F2C-37C572BE4AE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hu-HU" dirty="0"/>
              <a:t>kelemen.eszter@essrg.hu</a:t>
            </a:r>
          </a:p>
        </p:txBody>
      </p:sp>
      <p:pic>
        <p:nvPicPr>
          <p:cNvPr id="8" name="Kép helye 7">
            <a:extLst>
              <a:ext uri="{FF2B5EF4-FFF2-40B4-BE49-F238E27FC236}">
                <a16:creationId xmlns:a16="http://schemas.microsoft.com/office/drawing/2014/main" id="{5408A994-729E-14A2-9559-4163B411083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/>
          <a:srcRect b="17356"/>
          <a:stretch>
            <a:fillRect/>
          </a:stretch>
        </p:blipFill>
        <p:spPr bwMode="auto">
          <a:prstGeom prst="rect">
            <a:avLst/>
          </a:prstGeom>
          <a:gradFill flip="none" rotWithShape="1">
            <a:gsLst>
              <a:gs pos="0">
                <a:srgbClr val="00BBFF"/>
              </a:gs>
              <a:gs pos="100000">
                <a:srgbClr val="0008FF">
                  <a:alpha val="3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8103DDAD-7467-0931-D7C0-4808F9DAC2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958" y="3267776"/>
            <a:ext cx="1323680" cy="1323680"/>
          </a:xfrm>
          <a:prstGeom prst="rect">
            <a:avLst/>
          </a:prstGeom>
        </p:spPr>
      </p:pic>
      <p:pic>
        <p:nvPicPr>
          <p:cNvPr id="14" name="Kép 13">
            <a:extLst>
              <a:ext uri="{FF2B5EF4-FFF2-40B4-BE49-F238E27FC236}">
                <a16:creationId xmlns:a16="http://schemas.microsoft.com/office/drawing/2014/main" id="{ECB0C4A8-B1F1-C5F6-7018-A2D9E93BDC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7850" y="4002904"/>
            <a:ext cx="3162300" cy="58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039293"/>
      </p:ext>
    </p:extLst>
  </p:cSld>
  <p:clrMapOvr>
    <a:masterClrMapping/>
  </p:clrMapOvr>
  <p:transition spd="med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CUSTOMXMLID" val="{D31C5AEA-367E-4E2C-8C27-0B1EB300398C}"/>
  <p:tag name="ATHENA.CUSTOMXMLCONTENT" val="&lt;?xml version=&quot;1.0&quot;?&gt;&lt;athena xmlns=&quot;http://schemas.microsoft.com/edu/athena&quot; version=&quot;0.1.4983.0&quot;&gt;&lt;timings duration=&quot;242050&quot;/&gt;&lt;/athena&g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CUSTOMXMLID" val="{8C914B17-3A5C-41BA-9281-D78BE9470677}"/>
  <p:tag name="ATHENA.CUSTOMXMLCONTENT" val="&lt;?xml version=&quot;1.0&quot;?&gt;&lt;athena xmlns=&quot;http://schemas.microsoft.com/edu/athena&quot; version=&quot;0.1.4983.0&quot;&gt;&lt;timings duration=&quot;92004&quot;/&gt;&lt;/athena&gt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CUSTOMXMLID" val="{F4DF459C-7181-460D-BD41-B6E32EF29891}"/>
  <p:tag name="ATHENA.CUSTOMXMLCONTENT" val="&lt;?xml version=&quot;1.0&quot;?&gt;&lt;athena xmlns=&quot;http://schemas.microsoft.com/edu/athena&quot; version=&quot;0.1.4983.0&quot;&gt;&lt;timings duration=&quot;160993&quot;/&gt;&lt;/athena&gt;"/>
</p:tagLst>
</file>

<file path=ppt/theme/theme1.xml><?xml version="1.0" encoding="utf-8"?>
<a:theme xmlns:a="http://schemas.openxmlformats.org/drawingml/2006/main" name="Office-téma">
  <a:themeElements>
    <a:clrScheme name="">
      <a:dk1>
        <a:srgbClr val="202020"/>
      </a:dk1>
      <a:lt1>
        <a:srgbClr val="FDFDFD"/>
      </a:lt1>
      <a:dk2>
        <a:srgbClr val="F0F0F0"/>
      </a:dk2>
      <a:lt2>
        <a:srgbClr val="CCCCCC"/>
      </a:lt2>
      <a:accent1>
        <a:srgbClr val="00499F"/>
      </a:accent1>
      <a:accent2>
        <a:srgbClr val="9FED9E"/>
      </a:accent2>
      <a:accent3>
        <a:srgbClr val="4990E2"/>
      </a:accent3>
      <a:accent4>
        <a:srgbClr val="CCCCCC"/>
      </a:accent4>
      <a:accent5>
        <a:srgbClr val="4957FF"/>
      </a:accent5>
      <a:accent6>
        <a:srgbClr val="82DFAD"/>
      </a:accent6>
      <a:hlink>
        <a:srgbClr val="4990E2"/>
      </a:hlink>
      <a:folHlink>
        <a:srgbClr val="00499F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_rels/item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.xml"/></Relationships>
</file>

<file path=customXml/_rels/item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.xml"/></Relationships>
</file>

<file path=customXml/_rels/item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.xml"/></Relationships>
</file>

<file path=customXml/_rels/item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.xml"/></Relationships>
</file>

<file path=customXml/_rels/item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.xml"/></Relationships>
</file>

<file path=customXml/_rels/item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.xml"/></Relationships>
</file>

<file path=customXml/_rels/item1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.xml"/></Relationships>
</file>

<file path=customXml/item1.xml><?xml version="1.0" encoding="utf-8"?>
<athena xmlns="http://schemas.microsoft.com/edu/athena" version="0.1.4983.0">
  <media streamable="true" recordStart="1275681" recordEnd="1678147" recordLength="2572561" start="1275681" end="1678147" audioFormat="{00001610-0000-0010-8000-00AA00389B71}" audioRate="44100" muted="false" volume="0.8" fadeIn="0" fadeOut="0" videoFormat="{34363248-0000-0010-8000-00AA00389B71}" videoRate="15" videoWidth="320" videoHeight="240"/>
</athena>
</file>

<file path=customXml/item2.xml><?xml version="1.0" encoding="utf-8"?>
<athena xmlns="http://schemas.microsoft.com/edu/athena" version="0.1.4983.0">
  <timings duration="242050"/>
</athena>
</file>

<file path=customXml/item3.xml><?xml version="1.0" encoding="utf-8"?>
<athena xmlns="http://schemas.microsoft.com/edu/athena" version="0.1.4983.0">
  <media streamable="true" recordStart="2163888" recordEnd="2169360" recordLength="2572561" start="2163888" end="2169360" audioFormat="{00001610-0000-0010-8000-00AA00389B71}" audioRate="44100" muted="false" volume="0.8" fadeIn="0" fadeOut="0" videoFormat="{34363248-0000-0010-8000-00AA00389B71}" videoRate="15" videoWidth="320" videoHeight="240"/>
</athena>
</file>

<file path=customXml/item4.xml><?xml version="1.0" encoding="utf-8"?>
<athena xmlns="http://schemas.microsoft.com/edu/athena" version="0.1.4983.0">
  <timings duration="160993"/>
</athena>
</file>

<file path=customXml/item5.xml><?xml version="1.0" encoding="utf-8"?>
<athena xmlns="http://schemas.microsoft.com/edu/athena" version="0.1.4983.0">
  <media streamable="true" recordStart="0" recordEnd="242050" recordLength="2572561" start="0" end="242050" audioFormat="{00001610-0000-0010-8000-00AA00389B71}" audioRate="44100" muted="false" volume="0.8" fadeIn="0" fadeOut="0" videoFormat="{34363248-0000-0010-8000-00AA00389B71}" videoRate="15" videoWidth="320" videoHeight="240"/>
</athena>
</file>

<file path=customXml/item6.xml><?xml version="1.0" encoding="utf-8"?>
<athena xmlns="http://schemas.microsoft.com/edu/athena" version="0.1.4983.0">
  <media streamable="true" recordStart="1678147" recordEnd="2163888" recordLength="2572561" start="1678147" end="2163888" audioFormat="{00001610-0000-0010-8000-00AA00389B71}" audioRate="44100" muted="false" volume="0.8" fadeIn="0" fadeOut="0" videoFormat="{34363248-0000-0010-8000-00AA00389B71}" videoRate="15" videoWidth="320" videoHeight="240"/>
</athena>
</file>

<file path=customXml/item7.xml><?xml version="1.0" encoding="utf-8"?>
<athena xmlns="http://schemas.microsoft.com/edu/athena" version="0.1.4983.0">
  <media streamable="true" recordStart="2382106" recordEnd="2572535" recordLength="2572561" start="2382106" end="2572535" audioFormat="{00001610-0000-0010-8000-00AA00389B71}" audioRate="44100" muted="false" volume="0.8" fadeIn="0" fadeOut="0" videoFormat="{34363248-0000-0010-8000-00AA00389B71}" videoRate="15" videoWidth="320" videoHeight="240"/>
</athena>
</file>

<file path=customXml/item8.xml><?xml version="1.0" encoding="utf-8"?>
<athena xmlns="http://schemas.microsoft.com/edu/athena" version="0.1.4983.0">
  <media streamable="true" recordStart="2321061" recordEnd="2382106" recordLength="2572561" start="2321061" end="2382106" audioFormat="{00001610-0000-0010-8000-00AA00389B71}" audioRate="44100" muted="false" volume="0.8" fadeIn="0" fadeOut="0" videoFormat="{34363248-0000-0010-8000-00AA00389B71}" videoRate="15" videoWidth="320" videoHeight="240"/>
</athena>
</file>

<file path=customXml/item9.xml><?xml version="1.0" encoding="utf-8"?>
<athena xmlns="http://schemas.microsoft.com/edu/athena" version="0.1.4983.0">
  <media streamable="true" recordStart="495047" recordEnd="797732" recordLength="2572561" start="495047" end="797732" audioFormat="{00001610-0000-0010-8000-00AA00389B71}" audioRate="44100" muted="false" volume="0.8" fadeIn="0" fadeOut="0" videoFormat="{34363248-0000-0010-8000-00AA00389B71}" videoRate="15" videoWidth="320" videoHeight="240"/>
</athena>
</file>

<file path=customXml/item10.xml><?xml version="1.0" encoding="utf-8"?>
<athena xmlns="http://schemas.microsoft.com/edu/athena" version="0.1.4983.0">
  <media streamable="true" recordStart="242050" recordEnd="334054" recordLength="2572561" start="242050" end="334054" audioFormat="{00001610-0000-0010-8000-00AA00389B71}" audioRate="44100" muted="false" volume="0.8" fadeIn="0" fadeOut="0" videoFormat="{34363248-0000-0010-8000-00AA00389B71}" videoRate="15" videoWidth="320" videoHeight="240"/>
</athena>
</file>

<file path=customXml/item11.xml><?xml version="1.0" encoding="utf-8"?>
<athena xmlns="http://schemas.microsoft.com/edu/athena" version="0.1.4983.0">
  <media streamable="true" recordStart="2169360" recordEnd="2321061" recordLength="2572561" start="2169360" end="2321061" audioFormat="{00001610-0000-0010-8000-00AA00389B71}" audioRate="44100" muted="false" volume="0.8" fadeIn="0" fadeOut="0" videoFormat="{34363248-0000-0010-8000-00AA00389B71}" videoRate="15" videoWidth="320" videoHeight="240"/>
</athena>
</file>

<file path=customXml/item12.xml><?xml version="1.0" encoding="utf-8"?>
<athena xmlns="http://schemas.microsoft.com/edu/athena" version="0.1.4983.0">
  <media streamable="true" recordStart="797732" recordEnd="964846" recordLength="2572561" start="797732" end="964846" audioFormat="{00001610-0000-0010-8000-00AA00389B71}" audioRate="44100" muted="false" volume="0.8" fadeIn="0" fadeOut="0" videoFormat="{34363248-0000-0010-8000-00AA00389B71}" videoRate="15" videoWidth="320" videoHeight="240"/>
</athena>
</file>

<file path=customXml/item13.xml><?xml version="1.0" encoding="utf-8"?>
<athena xmlns="http://schemas.microsoft.com/edu/athena" version="0.1.4983.0">
  <timings duration="92004"/>
</athena>
</file>

<file path=customXml/item14.xml><?xml version="1.0" encoding="utf-8"?>
<athena xmlns="http://schemas.microsoft.com/edu/athena" version="0.1.4983.0">
  <media streamable="true" recordStart="334054" recordEnd="495047" recordLength="2572561" start="334054" end="495047" audioFormat="{00001610-0000-0010-8000-00AA00389B71}" audioRate="44100" muted="false" volume="0.8" fadeIn="0" fadeOut="0" videoFormat="{34363248-0000-0010-8000-00AA00389B71}" videoRate="15" videoWidth="320" videoHeight="240"/>
</athena>
</file>

<file path=customXml/item15.xml><?xml version="1.0" encoding="utf-8"?>
<athena xmlns="http://schemas.microsoft.com/edu/athena" version="0.1.4983.0">
  <media streamable="true" recordStart="964846" recordEnd="1275681" recordLength="2572561" start="964846" end="1275681" audioFormat="{00001610-0000-0010-8000-00AA00389B71}" audioRate="44100" muted="false" volume="0.8" fadeIn="0" fadeOut="0" videoFormat="{34363248-0000-0010-8000-00AA00389B71}" videoRate="15" videoWidth="320" videoHeight="240"/>
</athena>
</file>

<file path=customXml/item16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2D080C6B6C3764DBDBE63D9759BD350" ma:contentTypeVersion="19" ma:contentTypeDescription="Create a new document." ma:contentTypeScope="" ma:versionID="4d19c6709bf2dd70d3dda7053c3022b6">
  <xsd:schema xmlns:xsd="http://www.w3.org/2001/XMLSchema" xmlns:xs="http://www.w3.org/2001/XMLSchema" xmlns:p="http://schemas.microsoft.com/office/2006/metadata/properties" xmlns:ns2="79f31281-6e73-4091-abea-bf15e50d3b70" xmlns:ns3="df50260a-9d61-4048-9e2b-bb2690a3013a" targetNamespace="http://schemas.microsoft.com/office/2006/metadata/properties" ma:root="true" ma:fieldsID="d0b97bb390d597cb8e59d69768dfd209" ns2:_="" ns3:_="">
    <xsd:import namespace="79f31281-6e73-4091-abea-bf15e50d3b70"/>
    <xsd:import namespace="df50260a-9d61-4048-9e2b-bb2690a3013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f31281-6e73-4091-abea-bf15e50d3b7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Length (seconds)" ma:internalName="MediaLengthInSeconds" ma:readOnly="true">
      <xsd:simpleType>
        <xsd:restriction base="dms:Unknown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d8fd2600-4238-4185-8a87-9d2cbd41b61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50260a-9d61-4048-9e2b-bb2690a3013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0643c7d1-89a1-4324-a9a9-bf97f43523bc}" ma:internalName="TaxCatchAll" ma:showField="CatchAllData" ma:web="df50260a-9d61-4048-9e2b-bb2690a3013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17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18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9f31281-6e73-4091-abea-bf15e50d3b70">
      <Terms xmlns="http://schemas.microsoft.com/office/infopath/2007/PartnerControls"/>
    </lcf76f155ced4ddcb4097134ff3c332f>
    <TaxCatchAll xmlns="df50260a-9d61-4048-9e2b-bb2690a3013a" xsi:nil="true"/>
  </documentManagement>
</p:properties>
</file>

<file path=customXml/itemProps1.xml><?xml version="1.0" encoding="utf-8"?>
<ds:datastoreItem xmlns:ds="http://schemas.openxmlformats.org/officeDocument/2006/customXml" ds:itemID="{87487978-7209-42A6-9965-37D485EBE6D3}">
  <ds:schemaRefs>
    <ds:schemaRef ds:uri="http://schemas.microsoft.com/edu/athena"/>
  </ds:schemaRefs>
</ds:datastoreItem>
</file>

<file path=customXml/itemProps2.xml><?xml version="1.0" encoding="utf-8"?>
<ds:datastoreItem xmlns:ds="http://schemas.openxmlformats.org/officeDocument/2006/customXml" ds:itemID="{D31C5AEA-367E-4E2C-8C27-0B1EB300398C}">
  <ds:schemaRefs>
    <ds:schemaRef ds:uri="http://schemas.microsoft.com/edu/athena"/>
  </ds:schemaRefs>
</ds:datastoreItem>
</file>

<file path=customXml/itemProps3.xml><?xml version="1.0" encoding="utf-8"?>
<ds:datastoreItem xmlns:ds="http://schemas.openxmlformats.org/officeDocument/2006/customXml" ds:itemID="{B66FA413-F427-4EFE-B8A4-5064DF0FE207}">
  <ds:schemaRefs>
    <ds:schemaRef ds:uri="http://schemas.microsoft.com/edu/athena"/>
  </ds:schemaRefs>
</ds:datastoreItem>
</file>

<file path=customXml/itemProps4.xml><?xml version="1.0" encoding="utf-8"?>
<ds:datastoreItem xmlns:ds="http://schemas.openxmlformats.org/officeDocument/2006/customXml" ds:itemID="{F4DF459C-7181-460D-BD41-B6E32EF29891}">
  <ds:schemaRefs>
    <ds:schemaRef ds:uri="http://schemas.microsoft.com/edu/athena"/>
  </ds:schemaRefs>
</ds:datastoreItem>
</file>

<file path=customXml/itemProps5.xml><?xml version="1.0" encoding="utf-8"?>
<ds:datastoreItem xmlns:ds="http://schemas.openxmlformats.org/officeDocument/2006/customXml" ds:itemID="{A5095A12-1FE2-4389-AB7B-9322A3DB5CD1}">
  <ds:schemaRefs>
    <ds:schemaRef ds:uri="http://schemas.microsoft.com/edu/athena"/>
  </ds:schemaRefs>
</ds:datastoreItem>
</file>

<file path=customXml/itemProps6.xml><?xml version="1.0" encoding="utf-8"?>
<ds:datastoreItem xmlns:ds="http://schemas.openxmlformats.org/officeDocument/2006/customXml" ds:itemID="{D7E328B5-DDE6-4C82-AFBD-E13059C1E415}">
  <ds:schemaRefs>
    <ds:schemaRef ds:uri="http://schemas.microsoft.com/edu/athena"/>
  </ds:schemaRefs>
</ds:datastoreItem>
</file>

<file path=customXml/itemProps7.xml><?xml version="1.0" encoding="utf-8"?>
<ds:datastoreItem xmlns:ds="http://schemas.openxmlformats.org/officeDocument/2006/customXml" ds:itemID="{E0367312-8423-45BA-B966-2F38314BF0C9}">
  <ds:schemaRefs>
    <ds:schemaRef ds:uri="http://schemas.microsoft.com/edu/athena"/>
  </ds:schemaRefs>
</ds:datastoreItem>
</file>

<file path=customXml/itemProps8.xml><?xml version="1.0" encoding="utf-8"?>
<ds:datastoreItem xmlns:ds="http://schemas.openxmlformats.org/officeDocument/2006/customXml" ds:itemID="{DF90693C-390A-4597-9AEB-16F9CE007E11}">
  <ds:schemaRefs>
    <ds:schemaRef ds:uri="http://schemas.microsoft.com/edu/athena"/>
  </ds:schemaRefs>
</ds:datastoreItem>
</file>

<file path=customXml/itemProps9.xml><?xml version="1.0" encoding="utf-8"?>
<ds:datastoreItem xmlns:ds="http://schemas.openxmlformats.org/officeDocument/2006/customXml" ds:itemID="{B202C63E-641F-4982-A82E-D78515175C0B}">
  <ds:schemaRefs>
    <ds:schemaRef ds:uri="http://schemas.microsoft.com/edu/athena"/>
  </ds:schemaRefs>
</ds:datastoreItem>
</file>

<file path=customXml/itemProps10.xml><?xml version="1.0" encoding="utf-8"?>
<ds:datastoreItem xmlns:ds="http://schemas.openxmlformats.org/officeDocument/2006/customXml" ds:itemID="{3CF81413-36FA-4501-A72D-AE8E17C6951A}">
  <ds:schemaRefs>
    <ds:schemaRef ds:uri="http://schemas.microsoft.com/edu/athena"/>
  </ds:schemaRefs>
</ds:datastoreItem>
</file>

<file path=customXml/itemProps11.xml><?xml version="1.0" encoding="utf-8"?>
<ds:datastoreItem xmlns:ds="http://schemas.openxmlformats.org/officeDocument/2006/customXml" ds:itemID="{4D2F261C-C58C-43DB-81F8-68CF01F5047D}">
  <ds:schemaRefs>
    <ds:schemaRef ds:uri="http://schemas.microsoft.com/edu/athena"/>
  </ds:schemaRefs>
</ds:datastoreItem>
</file>

<file path=customXml/itemProps12.xml><?xml version="1.0" encoding="utf-8"?>
<ds:datastoreItem xmlns:ds="http://schemas.openxmlformats.org/officeDocument/2006/customXml" ds:itemID="{C72BC687-ACC5-4D18-A10E-FD4E1AFCB535}">
  <ds:schemaRefs>
    <ds:schemaRef ds:uri="http://schemas.microsoft.com/edu/athena"/>
  </ds:schemaRefs>
</ds:datastoreItem>
</file>

<file path=customXml/itemProps13.xml><?xml version="1.0" encoding="utf-8"?>
<ds:datastoreItem xmlns:ds="http://schemas.openxmlformats.org/officeDocument/2006/customXml" ds:itemID="{8C914B17-3A5C-41BA-9281-D78BE9470677}">
  <ds:schemaRefs>
    <ds:schemaRef ds:uri="http://schemas.microsoft.com/edu/athena"/>
  </ds:schemaRefs>
</ds:datastoreItem>
</file>

<file path=customXml/itemProps14.xml><?xml version="1.0" encoding="utf-8"?>
<ds:datastoreItem xmlns:ds="http://schemas.openxmlformats.org/officeDocument/2006/customXml" ds:itemID="{5B889F6A-581C-4610-9551-29750886BFDF}">
  <ds:schemaRefs>
    <ds:schemaRef ds:uri="http://schemas.microsoft.com/edu/athena"/>
  </ds:schemaRefs>
</ds:datastoreItem>
</file>

<file path=customXml/itemProps15.xml><?xml version="1.0" encoding="utf-8"?>
<ds:datastoreItem xmlns:ds="http://schemas.openxmlformats.org/officeDocument/2006/customXml" ds:itemID="{60F3627B-FE1B-459B-A960-EA6BF5CBDAF4}">
  <ds:schemaRefs>
    <ds:schemaRef ds:uri="http://schemas.microsoft.com/edu/athena"/>
  </ds:schemaRefs>
</ds:datastoreItem>
</file>

<file path=customXml/itemProps16.xml><?xml version="1.0" encoding="utf-8"?>
<ds:datastoreItem xmlns:ds="http://schemas.openxmlformats.org/officeDocument/2006/customXml" ds:itemID="{D2F6DC92-00FD-47B4-9780-DEB357CBA6C6}"/>
</file>

<file path=customXml/itemProps17.xml><?xml version="1.0" encoding="utf-8"?>
<ds:datastoreItem xmlns:ds="http://schemas.openxmlformats.org/officeDocument/2006/customXml" ds:itemID="{7EE10AFE-3E30-441C-8FBC-D4A4B0308E0D}"/>
</file>

<file path=customXml/itemProps18.xml><?xml version="1.0" encoding="utf-8"?>
<ds:datastoreItem xmlns:ds="http://schemas.openxmlformats.org/officeDocument/2006/customXml" ds:itemID="{B78898E5-344E-4A25-8C45-ED6562B73E59}"/>
</file>

<file path=docProps/app.xml><?xml version="1.0" encoding="utf-8"?>
<Properties xmlns="http://schemas.openxmlformats.org/officeDocument/2006/extended-properties" xmlns:vt="http://schemas.openxmlformats.org/officeDocument/2006/docPropsVTypes">
  <Template>ESSRG_Presentation_template_theme</Template>
  <TotalTime>537</TotalTime>
  <Words>384</Words>
  <Application>Microsoft Office PowerPoint</Application>
  <PresentationFormat>Diavetítés a képernyőre (16:9 oldalarány)</PresentationFormat>
  <Paragraphs>40</Paragraphs>
  <Slides>8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7</vt:i4>
      </vt:variant>
      <vt:variant>
        <vt:lpstr>Téma</vt:lpstr>
      </vt:variant>
      <vt:variant>
        <vt:i4>1</vt:i4>
      </vt:variant>
      <vt:variant>
        <vt:lpstr>Diacímek</vt:lpstr>
      </vt:variant>
      <vt:variant>
        <vt:i4>8</vt:i4>
      </vt:variant>
    </vt:vector>
  </HeadingPairs>
  <TitlesOfParts>
    <vt:vector size="16" baseType="lpstr">
      <vt:lpstr>Arial</vt:lpstr>
      <vt:lpstr>Calibri</vt:lpstr>
      <vt:lpstr>Courier New</vt:lpstr>
      <vt:lpstr>Gotham Rounded Bold</vt:lpstr>
      <vt:lpstr>Source Sans Pro</vt:lpstr>
      <vt:lpstr>Source Sans Pro Semibold</vt:lpstr>
      <vt:lpstr>Tahoma</vt:lpstr>
      <vt:lpstr>Office-téma</vt:lpstr>
      <vt:lpstr>Using AI in (rapid) evidence synthesis: some personal insights</vt:lpstr>
      <vt:lpstr>An IPBES-experience</vt:lpstr>
      <vt:lpstr>A European example:  The Science Service for Biodiversity</vt:lpstr>
      <vt:lpstr>The three main functions of the Science Service</vt:lpstr>
      <vt:lpstr>The answering request function in a nutshell</vt:lpstr>
      <vt:lpstr>Using AI in the Science Service</vt:lpstr>
      <vt:lpstr>Dilemmas and concerns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Plural values of nature:  The IPBES approach</dc:title>
  <dc:creator>Kelemen Eszter</dc:creator>
  <cp:lastModifiedBy>Eszter Kelemen</cp:lastModifiedBy>
  <cp:revision>28</cp:revision>
  <dcterms:created xsi:type="dcterms:W3CDTF">2017-09-01T05:26:02Z</dcterms:created>
  <dcterms:modified xsi:type="dcterms:W3CDTF">2026-04-24T17:30:49Z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0x010100E2D080C6B6C3764DBDBE63D9759BD350</vt:lpwstr>
  </property>
</Properties>
</file>