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1300" r:id="rId3"/>
    <p:sldId id="1303" r:id="rId4"/>
    <p:sldId id="1295" r:id="rId5"/>
    <p:sldId id="1301" r:id="rId6"/>
    <p:sldId id="1283" r:id="rId7"/>
    <p:sldId id="1304" r:id="rId8"/>
    <p:sldId id="7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3898" autoAdjust="0"/>
  </p:normalViewPr>
  <p:slideViewPr>
    <p:cSldViewPr snapToGrid="0">
      <p:cViewPr varScale="1">
        <p:scale>
          <a:sx n="62" d="100"/>
          <a:sy n="62" d="100"/>
        </p:scale>
        <p:origin x="13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7C094-9F14-4ECE-81E5-7636602C644C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104808-C22F-48C4-9498-E20E6A3B932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140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1FC4F1-1FA1-484D-B88C-B5E336C3C8F6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9322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73B51-1D66-0DA1-D85D-A05E3154C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5EFA2-4506-1747-9A06-ADE507B6C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0CEEB-D5D6-6C32-DFEB-1251E891D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qualitative analysis suggests that this inconsistency between confidence</a:t>
            </a:r>
            <a:r>
              <a:rPr lang="en-CA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use is due to the opportunistic use of evidence syntheses. Decision-makers reported being constrained by what is available to them.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quote from a participant fro fisheries and oceans Canada….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particularly true for the more trusted options, which are extremely resource intensive and require high levels of analytical expertise.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time-sensitive or emerging issues more rapid forms are highly valuable and thus used more often.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6ACC0-35FA-6906-1C22-804400ED78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F6946-9C78-4FE2-90E7-3A03538CDD4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967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29686-FFA9-C3D1-2CF5-080D7B95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5E96E-6295-D89F-03E4-65E8231EA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28E98-A93F-9E15-A6DD-A8F634374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qualitative analysis suggests that this inconsistency between confidence</a:t>
            </a:r>
            <a:r>
              <a:rPr lang="en-CA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use is due to the opportunistic use of evidence syntheses. Decision-makers reported being constrained by what is available to them.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quote from a participant fro fisheries and oceans Canada….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particularly true for the more trusted options, which are extremely resource intensive and require high levels of analytical expertise.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time-sensitive or emerging issues more rapid forms are highly valuable and thus used more often.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19877-86B6-77B3-39A0-B3FDCD8490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F6946-9C78-4FE2-90E7-3A03538CDD43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4108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29182-7205-928E-C11E-FC7F63C90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6FBC1-8833-3C96-069A-6D1AF77876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765D8-F70B-BF4D-1F3F-5DA0E4952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qualitative analysis suggests that this inconsistency between confidence</a:t>
            </a:r>
            <a:r>
              <a:rPr lang="en-CA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use is due to the opportunistic use of evidence syntheses. Decision-makers reported being constrained by what is available to them.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quote from a participant fro fisheries and oceans Canada….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particularly true for the more trusted options, which are extremely resource intensive and require high levels of analytical expertise.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time-sensitive or emerging issues more rapid forms are highly valuable and thus used more often.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44FDD-E4E8-E12F-4761-333C6255E2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F6946-9C78-4FE2-90E7-3A03538CDD43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6346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6CE16-9287-78FF-CD06-039D5BC2C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5311D-F3C1-37E3-C5F6-8DC330DFC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7AFD7-D08F-F0BD-A92A-9802A4945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qualitative analysis suggests that this inconsistency between confidence</a:t>
            </a:r>
            <a:r>
              <a:rPr lang="en-CA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use is due to the opportunistic use of evidence syntheses. Decision-makers reported being constrained by what is available to them.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quote from a participant fro fisheries and oceans Canada….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particularly true for the more trusted options, which are extremely resource intensive and require high levels of analytical expertise.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time-sensitive or emerging issues more rapid forms are highly valuable and thus used more often.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334A6-B430-BF83-20C0-B209146BA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F6946-9C78-4FE2-90E7-3A03538CDD4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668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7862B-D859-CE77-CECC-F95620157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26EAD-59E5-26D7-1344-0A8A969B4B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B0A5C-4DAB-6160-9B68-50903B48C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31A12-0D1C-EF9C-C7B2-D20876244A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45438D-788F-440B-9337-82801581A383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944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4FCCD-8B28-7644-85FC-6BE03F02F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B1FC21F8-2D66-D96E-1E56-7FF9BCE0A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12EE5C72-4879-CE8D-89BB-67041AE7A3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B6901237-31B3-99C1-FFEA-C06A861E0D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94794D2-BD90-46FD-B031-72E90225FC08}" type="slidenum">
              <a:rPr lang="en-US" altLang="en-US" sz="1000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0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38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qualitative analysis suggests that this inconsistency between confidence</a:t>
            </a:r>
            <a:r>
              <a:rPr lang="en-CA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use is due to the opportunistic use of evidence syntheses. Decision-makers reported being constrained by what is available to them.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quote from a participant fro fisheries and oceans Canada….</a:t>
            </a: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was particularly true for the more trusted options, which are extremely resource intensive and require high levels of analytical expertise.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time-sensitive or emerging issues more rapid forms are highly valuable and thus used more often.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1F6946-9C78-4FE2-90E7-3A03538CDD4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7806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263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20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00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862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71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124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13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262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948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13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98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31066-BA34-4FB6-92CA-9D934958C2B7}" type="datetimeFigureOut">
              <a:rPr lang="en-CA" smtClean="0"/>
              <a:t>2026-04-27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DEB2A-E1F0-49CB-B18F-4E535EAA43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557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5FA6C4-7591-4211-927E-3EBC1B854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2763" y="8299"/>
            <a:ext cx="9160778" cy="890438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en-GB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Rapid Review Reality Check</a:t>
            </a:r>
            <a:endParaRPr lang="en-CA" sz="44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DACF451-C5C3-4795-84D0-93ECD336F4F0}"/>
              </a:ext>
            </a:extLst>
          </p:cNvPr>
          <p:cNvSpPr txBox="1">
            <a:spLocks/>
          </p:cNvSpPr>
          <p:nvPr/>
        </p:nvSpPr>
        <p:spPr>
          <a:xfrm>
            <a:off x="175262" y="4331442"/>
            <a:ext cx="8793476" cy="1663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Steven J. Cooke</a:t>
            </a:r>
          </a:p>
          <a:p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Canada Research Professor</a:t>
            </a:r>
          </a:p>
          <a:p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Carleton University</a:t>
            </a:r>
          </a:p>
          <a:p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Ottawa, Canada</a:t>
            </a:r>
          </a:p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932985AC-F2F2-D1A0-3130-C38F7CC88A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t="22286" r="10153" b="27322"/>
          <a:stretch/>
        </p:blipFill>
        <p:spPr>
          <a:xfrm>
            <a:off x="0" y="5833085"/>
            <a:ext cx="2745083" cy="8578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F80AB2-730D-745D-770B-04EBDEA19E90}"/>
              </a:ext>
            </a:extLst>
          </p:cNvPr>
          <p:cNvSpPr txBox="1"/>
          <p:nvPr/>
        </p:nvSpPr>
        <p:spPr>
          <a:xfrm>
            <a:off x="3645622" y="6342530"/>
            <a:ext cx="2044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>
                <a:latin typeface="Arial" panose="020B0604020202020204" pitchFamily="34" charset="0"/>
                <a:cs typeface="Arial" panose="020B0604020202020204" pitchFamily="34" charset="0"/>
              </a:rPr>
              <a:t>WWW.FECPL.CA</a:t>
            </a:r>
          </a:p>
        </p:txBody>
      </p:sp>
      <p:pic>
        <p:nvPicPr>
          <p:cNvPr id="6" name="Picture 5" descr="Cluster logo with words.jpg">
            <a:extLst>
              <a:ext uri="{FF2B5EF4-FFF2-40B4-BE49-F238E27FC236}">
                <a16:creationId xmlns:a16="http://schemas.microsoft.com/office/drawing/2014/main" id="{E886357A-135B-0F30-FCFB-63AB5C1E94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629"/>
          <a:stretch/>
        </p:blipFill>
        <p:spPr>
          <a:xfrm>
            <a:off x="7879161" y="5973155"/>
            <a:ext cx="1461425" cy="890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F81828-FCFE-A635-87A9-101DA4BAC0A0}"/>
              </a:ext>
            </a:extLst>
          </p:cNvPr>
          <p:cNvSpPr txBox="1"/>
          <p:nvPr/>
        </p:nvSpPr>
        <p:spPr>
          <a:xfrm>
            <a:off x="6325911" y="5989463"/>
            <a:ext cx="292220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Canadian Centre for Evidence-Informed Conservation</a:t>
            </a:r>
          </a:p>
        </p:txBody>
      </p:sp>
      <p:pic>
        <p:nvPicPr>
          <p:cNvPr id="7" name="Picture 6" descr="The image depicts a stamped, red checkmark symbolizing a verification or confirmation process.&#10;&#10;AI-generated content may be incorrect.">
            <a:extLst>
              <a:ext uri="{FF2B5EF4-FFF2-40B4-BE49-F238E27FC236}">
                <a16:creationId xmlns:a16="http://schemas.microsoft.com/office/drawing/2014/main" id="{50D251DC-07DB-0A61-1C43-EEAE9C0B56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166" b="20069"/>
          <a:stretch>
            <a:fillRect/>
          </a:stretch>
        </p:blipFill>
        <p:spPr>
          <a:xfrm>
            <a:off x="857729" y="1282528"/>
            <a:ext cx="7620000" cy="291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E0DC-548B-4E28-77EF-22FEC047D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Line 3">
            <a:extLst>
              <a:ext uri="{FF2B5EF4-FFF2-40B4-BE49-F238E27FC236}">
                <a16:creationId xmlns:a16="http://schemas.microsoft.com/office/drawing/2014/main" id="{39B38666-D1B6-12D3-5825-DC1EA507E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" name="Picture 2" descr="Cluster logo with words">
            <a:extLst>
              <a:ext uri="{FF2B5EF4-FFF2-40B4-BE49-F238E27FC236}">
                <a16:creationId xmlns:a16="http://schemas.microsoft.com/office/drawing/2014/main" id="{C0FA82F4-9E71-3949-968E-47AE24EE97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C0231755-ED97-BB67-3F49-E632AE6A66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4FA6F93D-24E6-D27F-951B-114940BE2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2" y="145993"/>
            <a:ext cx="441018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Systematic Reviews…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64507D-D536-F256-A005-5159E90F3453}"/>
              </a:ext>
            </a:extLst>
          </p:cNvPr>
          <p:cNvSpPr txBox="1"/>
          <p:nvPr/>
        </p:nvSpPr>
        <p:spPr>
          <a:xfrm>
            <a:off x="368159" y="1035469"/>
            <a:ext cx="837258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200" b="1" dirty="0">
                <a:latin typeface="Arial" panose="020B0604020202020204" pitchFamily="34" charset="0"/>
                <a:cs typeface="Arial" panose="020B0604020202020204" pitchFamily="34" charset="0"/>
              </a:rPr>
              <a:t>Assumption – Systematic Review is the GOLD STANDARD</a:t>
            </a: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SRs are able to reduce/control bias</a:t>
            </a:r>
          </a:p>
          <a:p>
            <a:pPr marL="742950" lvl="1" indent="-285750">
              <a:buFontTx/>
              <a:buChar char="-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Inherently exclusionary of evidence and voices from marginalized communities such that opportunity for significant bias (fail to adequately include considerations of equity, diversity, inclusion and justice)</a:t>
            </a:r>
          </a:p>
          <a:p>
            <a:pPr lvl="1"/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SRs require long periods of time to complete</a:t>
            </a:r>
          </a:p>
          <a:p>
            <a:pPr marL="742950" lvl="1" indent="-285750">
              <a:buFontTx/>
              <a:buChar char="-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They can be quick if resourced appropriately (164 d on avg)</a:t>
            </a: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SRs provide decision makers with exactly what they need to make the best decisions</a:t>
            </a:r>
          </a:p>
          <a:p>
            <a:pPr marL="742950" lvl="1" indent="-285750">
              <a:buFontTx/>
              <a:buChar char="-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Institutions often have bespoke science advice and decision-making processes to fit their given context and often SRs do not always fit within them</a:t>
            </a:r>
          </a:p>
        </p:txBody>
      </p:sp>
    </p:spTree>
    <p:extLst>
      <p:ext uri="{BB962C8B-B14F-4D97-AF65-F5344CB8AC3E}">
        <p14:creationId xmlns:p14="http://schemas.microsoft.com/office/powerpoint/2010/main" val="4238939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4535F-F9A2-11C5-D624-597E1A533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Line 3">
            <a:extLst>
              <a:ext uri="{FF2B5EF4-FFF2-40B4-BE49-F238E27FC236}">
                <a16:creationId xmlns:a16="http://schemas.microsoft.com/office/drawing/2014/main" id="{548AB8CE-E84E-4EF0-2EC4-3A4061A6E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" name="Picture 2" descr="Cluster logo with words">
            <a:extLst>
              <a:ext uri="{FF2B5EF4-FFF2-40B4-BE49-F238E27FC236}">
                <a16:creationId xmlns:a16="http://schemas.microsoft.com/office/drawing/2014/main" id="{7C208399-7412-7B53-EFDC-3DA423FEB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74F5116-590D-C6B1-CBD3-EF1D5275BD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2F401808-43BB-D78A-F091-6B2839CCB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2" y="145993"/>
            <a:ext cx="363753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Rapid Reviews…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BFA7CC-30BC-591B-21E7-F34435F7CA66}"/>
              </a:ext>
            </a:extLst>
          </p:cNvPr>
          <p:cNvSpPr txBox="1"/>
          <p:nvPr/>
        </p:nvSpPr>
        <p:spPr>
          <a:xfrm>
            <a:off x="228602" y="953276"/>
            <a:ext cx="8915398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Why Rapid Reviews?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Lack of sufficient resources is often invoked as reason that SRs take a long time – decision makers need to make a decision NOW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For rapid reviews the idea is that shortcuts are taken to expedite the process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Shortcuts include…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Narrower question/ignoring sub-questions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Fewer databases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Restricted search for grey literature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Less robust screening processes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Simplified data extraction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Limited critical appraisal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“rapid” narrative fails to consider that it may be necessary to customize protocols to fit with context and institutional processes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635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1E99B-6683-F2E6-EAA2-83158C512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Line 3">
            <a:extLst>
              <a:ext uri="{FF2B5EF4-FFF2-40B4-BE49-F238E27FC236}">
                <a16:creationId xmlns:a16="http://schemas.microsoft.com/office/drawing/2014/main" id="{3B7BF84D-DC9D-F260-155B-2257DB1A31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" name="Picture 2" descr="Cluster logo with words">
            <a:extLst>
              <a:ext uri="{FF2B5EF4-FFF2-40B4-BE49-F238E27FC236}">
                <a16:creationId xmlns:a16="http://schemas.microsoft.com/office/drawing/2014/main" id="{A13AAFB5-2615-6DC4-0A4A-63C76F2CB0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5330387-58C1-128D-0F14-06800753AE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pic>
        <p:nvPicPr>
          <p:cNvPr id="7" name="Picture 6" descr="Standardized Definition of Rapid Evidence Assessment for Environmental Applications&#10;&#10;AI-generated content may be incorrect.">
            <a:extLst>
              <a:ext uri="{FF2B5EF4-FFF2-40B4-BE49-F238E27FC236}">
                <a16:creationId xmlns:a16="http://schemas.microsoft.com/office/drawing/2014/main" id="{95EE28BD-7A46-2F36-A9C4-7AA91D8A30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66" y="1126868"/>
            <a:ext cx="7407667" cy="368093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04B02E-CCE3-F841-B503-EE43FC3D2EE7}"/>
              </a:ext>
            </a:extLst>
          </p:cNvPr>
          <p:cNvSpPr txBox="1"/>
          <p:nvPr/>
        </p:nvSpPr>
        <p:spPr>
          <a:xfrm>
            <a:off x="478239" y="5069412"/>
            <a:ext cx="81366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i="1" dirty="0">
                <a:latin typeface="Arial" panose="020B0604020202020204" pitchFamily="34" charset="0"/>
                <a:cs typeface="Arial" panose="020B0604020202020204" pitchFamily="34" charset="0"/>
              </a:rPr>
              <a:t>Rapid Evidence Assessment is a structured review process that aims to maximize rigor and objectivity given assessment needs and resource constraints; is transparent about trade-offs, risks and biases; and can integrate multiple types of evidence.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1F2C17A-6FC6-51D7-D688-C9F4C5121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2" y="145993"/>
            <a:ext cx="363753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Rapid Reviews…</a:t>
            </a:r>
          </a:p>
        </p:txBody>
      </p:sp>
    </p:spTree>
    <p:extLst>
      <p:ext uri="{BB962C8B-B14F-4D97-AF65-F5344CB8AC3E}">
        <p14:creationId xmlns:p14="http://schemas.microsoft.com/office/powerpoint/2010/main" val="75990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F09B0-3E21-FC96-6B75-45DDF56E5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Line 3">
            <a:extLst>
              <a:ext uri="{FF2B5EF4-FFF2-40B4-BE49-F238E27FC236}">
                <a16:creationId xmlns:a16="http://schemas.microsoft.com/office/drawing/2014/main" id="{168CF9CC-765F-1FD7-8865-B6CB53C253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" name="Picture 2" descr="Cluster logo with words">
            <a:extLst>
              <a:ext uri="{FF2B5EF4-FFF2-40B4-BE49-F238E27FC236}">
                <a16:creationId xmlns:a16="http://schemas.microsoft.com/office/drawing/2014/main" id="{EB78F3D4-4FD7-89D9-71E3-694087730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9438702-3234-9C9C-B480-F12A9D9893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pic>
        <p:nvPicPr>
          <p:cNvPr id="6" name="Picture 5" descr="The diagram illustrates a decision-making process for prioritizing actions based on urgency, with choices ranging from addressing urgent needs with increased resources to managing non-urgent tasks with a focus on reducing risk of error.&#10;&#10;AI-generated content may be incorrect.">
            <a:extLst>
              <a:ext uri="{FF2B5EF4-FFF2-40B4-BE49-F238E27FC236}">
                <a16:creationId xmlns:a16="http://schemas.microsoft.com/office/drawing/2014/main" id="{3CE6E06D-83AF-AC53-23BF-079F3392B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869" y="1216103"/>
            <a:ext cx="7339398" cy="57477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775210-A0B3-6CA6-36E6-56AEB62FBF4A}"/>
              </a:ext>
            </a:extLst>
          </p:cNvPr>
          <p:cNvSpPr txBox="1"/>
          <p:nvPr/>
        </p:nvSpPr>
        <p:spPr>
          <a:xfrm>
            <a:off x="2514602" y="953276"/>
            <a:ext cx="44903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Not every decision is equivalent</a:t>
            </a:r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EF540722-0CDD-3FB0-C272-96267D41D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2" y="145993"/>
            <a:ext cx="363753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Rapid Reviews…</a:t>
            </a:r>
          </a:p>
        </p:txBody>
      </p:sp>
    </p:spTree>
    <p:extLst>
      <p:ext uri="{BB962C8B-B14F-4D97-AF65-F5344CB8AC3E}">
        <p14:creationId xmlns:p14="http://schemas.microsoft.com/office/powerpoint/2010/main" val="2691463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0C2B8-023E-D883-710E-1921F8E9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 3">
            <a:extLst>
              <a:ext uri="{FF2B5EF4-FFF2-40B4-BE49-F238E27FC236}">
                <a16:creationId xmlns:a16="http://schemas.microsoft.com/office/drawing/2014/main" id="{30792E3F-9F41-7B23-BB5B-48DD830A65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6" name="Picture 2" descr="Cluster logo with words">
            <a:extLst>
              <a:ext uri="{FF2B5EF4-FFF2-40B4-BE49-F238E27FC236}">
                <a16:creationId xmlns:a16="http://schemas.microsoft.com/office/drawing/2014/main" id="{5105D72B-D379-BDCB-D733-ADCE1ED354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BF6C0DFF-78CF-03C4-3494-467FC3DF02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A21B58-4186-9789-B6C3-4F91AD43EA00}"/>
              </a:ext>
            </a:extLst>
          </p:cNvPr>
          <p:cNvSpPr txBox="1"/>
          <p:nvPr/>
        </p:nvSpPr>
        <p:spPr>
          <a:xfrm>
            <a:off x="381000" y="1279195"/>
            <a:ext cx="82956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Rapid Review is a misnomer – reasons for deviating from the SR “gold standard” more nuanced than just speed/urgency </a:t>
            </a:r>
            <a:endParaRPr lang="en-C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It is about customizing processes to best suit the needs of evidence user – which may NOT be rapid at all…</a:t>
            </a:r>
          </a:p>
          <a:p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4E28DD-ADB7-7D20-C114-26B9C83A6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327" y="126662"/>
            <a:ext cx="196316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777777"/>
                </a:solidFill>
                <a:latin typeface="Arial" charset="0"/>
                <a:cs typeface="Arial" charset="0"/>
              </a:rPr>
              <a:t>A Misnomer?</a:t>
            </a:r>
          </a:p>
        </p:txBody>
      </p:sp>
    </p:spTree>
    <p:extLst>
      <p:ext uri="{BB962C8B-B14F-4D97-AF65-F5344CB8AC3E}">
        <p14:creationId xmlns:p14="http://schemas.microsoft.com/office/powerpoint/2010/main" val="136739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2228A-0507-EF8B-4C8E-4C5B417D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>
            <a:extLst>
              <a:ext uri="{FF2B5EF4-FFF2-40B4-BE49-F238E27FC236}">
                <a16:creationId xmlns:a16="http://schemas.microsoft.com/office/drawing/2014/main" id="{1F5C1034-5485-6910-4FCF-DA57C98180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5" name="Picture 2" descr="Cluster logo with words">
            <a:extLst>
              <a:ext uri="{FF2B5EF4-FFF2-40B4-BE49-F238E27FC236}">
                <a16:creationId xmlns:a16="http://schemas.microsoft.com/office/drawing/2014/main" id="{49780990-65CD-3522-2E57-68DF4804CA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6BA15B7-3AFB-459B-A433-FBA21C44A0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1BCF84-4646-D27D-B8A8-BC8374EB8F2E}"/>
              </a:ext>
            </a:extLst>
          </p:cNvPr>
          <p:cNvSpPr txBox="1"/>
          <p:nvPr/>
        </p:nvSpPr>
        <p:spPr>
          <a:xfrm>
            <a:off x="381000" y="4611231"/>
            <a:ext cx="860436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The Canadian Science Advisory Secretariat (CSAS) is the mechanism by which DFO provides peer-reviewed science advice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Relies on experts involved with interpreting various syntheses at workshops to generate consensus science-based management guidance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Involves key stakeholders and rightsholders</a:t>
            </a: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The image shows the logo and title of the Canadian Science Advisory Secretariat.&#10;&#10;AI-generated content may be incorrect.">
            <a:extLst>
              <a:ext uri="{FF2B5EF4-FFF2-40B4-BE49-F238E27FC236}">
                <a16:creationId xmlns:a16="http://schemas.microsoft.com/office/drawing/2014/main" id="{FB490A3E-6CE4-31F0-FEB8-71878ACB5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982015"/>
            <a:ext cx="7970413" cy="3298102"/>
          </a:xfrm>
          <a:prstGeom prst="rect">
            <a:avLst/>
          </a:prstGeom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E660E7BC-1672-A079-8FB2-1421FB990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2" y="145993"/>
            <a:ext cx="497123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About Rapid Reviews in Practice</a:t>
            </a:r>
          </a:p>
        </p:txBody>
      </p:sp>
    </p:spTree>
    <p:extLst>
      <p:ext uri="{BB962C8B-B14F-4D97-AF65-F5344CB8AC3E}">
        <p14:creationId xmlns:p14="http://schemas.microsoft.com/office/powerpoint/2010/main" val="92668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5709084" y="5236513"/>
            <a:ext cx="1704886" cy="159700"/>
            <a:chOff x="4434682" y="6430829"/>
            <a:chExt cx="2273181" cy="212933"/>
          </a:xfrm>
        </p:grpSpPr>
        <p:sp>
          <p:nvSpPr>
            <p:cNvPr id="10" name="Rectangle 9"/>
            <p:cNvSpPr/>
            <p:nvPr/>
          </p:nvSpPr>
          <p:spPr>
            <a:xfrm rot="16200000">
              <a:off x="4697186" y="6425160"/>
              <a:ext cx="212929" cy="224269"/>
            </a:xfrm>
            <a:prstGeom prst="rect">
              <a:avLst/>
            </a:prstGeom>
            <a:solidFill>
              <a:srgbClr val="39579B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49" name="Rectangle 48"/>
            <p:cNvSpPr/>
            <p:nvPr/>
          </p:nvSpPr>
          <p:spPr>
            <a:xfrm rot="16200000">
              <a:off x="4951912" y="6425159"/>
              <a:ext cx="212929" cy="224269"/>
            </a:xfrm>
            <a:prstGeom prst="rect">
              <a:avLst/>
            </a:prstGeom>
            <a:solidFill>
              <a:srgbClr val="5173BF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5" name="Rectangle 54"/>
            <p:cNvSpPr/>
            <p:nvPr/>
          </p:nvSpPr>
          <p:spPr>
            <a:xfrm rot="16200000">
              <a:off x="5214058" y="6425162"/>
              <a:ext cx="212929" cy="224269"/>
            </a:xfrm>
            <a:prstGeom prst="rect">
              <a:avLst/>
            </a:prstGeom>
            <a:solidFill>
              <a:srgbClr val="7B95CF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6" name="Rectangle 55"/>
            <p:cNvSpPr/>
            <p:nvPr/>
          </p:nvSpPr>
          <p:spPr>
            <a:xfrm rot="16200000">
              <a:off x="5468787" y="6425162"/>
              <a:ext cx="212929" cy="224269"/>
            </a:xfrm>
            <a:prstGeom prst="rect">
              <a:avLst/>
            </a:prstGeom>
            <a:solidFill>
              <a:srgbClr val="97ABD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7" name="Rectangle 56"/>
            <p:cNvSpPr/>
            <p:nvPr/>
          </p:nvSpPr>
          <p:spPr>
            <a:xfrm rot="16200000">
              <a:off x="5728284" y="6425161"/>
              <a:ext cx="212929" cy="224269"/>
            </a:xfrm>
            <a:prstGeom prst="rect">
              <a:avLst/>
            </a:prstGeom>
            <a:solidFill>
              <a:srgbClr val="B0BFE2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8" name="Rectangle 57"/>
            <p:cNvSpPr/>
            <p:nvPr/>
          </p:nvSpPr>
          <p:spPr>
            <a:xfrm rot="16200000">
              <a:off x="4440352" y="6425160"/>
              <a:ext cx="212929" cy="224269"/>
            </a:xfrm>
            <a:prstGeom prst="rect">
              <a:avLst/>
            </a:prstGeom>
            <a:solidFill>
              <a:srgbClr val="273C6B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9" name="Rectangle 58"/>
            <p:cNvSpPr/>
            <p:nvPr/>
          </p:nvSpPr>
          <p:spPr>
            <a:xfrm rot="16200000">
              <a:off x="5979119" y="6425163"/>
              <a:ext cx="212929" cy="224269"/>
            </a:xfrm>
            <a:prstGeom prst="rect">
              <a:avLst/>
            </a:prstGeom>
            <a:solidFill>
              <a:srgbClr val="CFD8ED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0" name="Rectangle 59"/>
            <p:cNvSpPr/>
            <p:nvPr/>
          </p:nvSpPr>
          <p:spPr>
            <a:xfrm rot="16200000">
              <a:off x="6237905" y="6425163"/>
              <a:ext cx="212929" cy="224269"/>
            </a:xfrm>
            <a:prstGeom prst="rect">
              <a:avLst/>
            </a:prstGeom>
            <a:solidFill>
              <a:srgbClr val="ECF0F8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1" name="Rectangle 60"/>
            <p:cNvSpPr/>
            <p:nvPr/>
          </p:nvSpPr>
          <p:spPr>
            <a:xfrm rot="16200000">
              <a:off x="6489264" y="6425163"/>
              <a:ext cx="212929" cy="224269"/>
            </a:xfrm>
            <a:prstGeom prst="rect">
              <a:avLst/>
            </a:prstGeom>
            <a:solidFill>
              <a:srgbClr val="F6F8FC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84773" y="5259151"/>
            <a:ext cx="3038265" cy="584775"/>
            <a:chOff x="2230808" y="5953805"/>
            <a:chExt cx="2669081" cy="779700"/>
          </a:xfrm>
        </p:grpSpPr>
        <p:sp>
          <p:nvSpPr>
            <p:cNvPr id="53" name="Rectangle 52"/>
            <p:cNvSpPr/>
            <p:nvPr/>
          </p:nvSpPr>
          <p:spPr>
            <a:xfrm>
              <a:off x="2230808" y="5989687"/>
              <a:ext cx="241070" cy="244644"/>
            </a:xfrm>
            <a:prstGeom prst="rect">
              <a:avLst/>
            </a:prstGeom>
            <a:solidFill>
              <a:srgbClr val="3957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684151" y="5989687"/>
              <a:ext cx="241070" cy="244642"/>
            </a:xfrm>
            <a:prstGeom prst="rect">
              <a:avLst/>
            </a:prstGeom>
            <a:pattFill prst="pct80">
              <a:fgClr>
                <a:srgbClr val="39579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456717" y="5953805"/>
              <a:ext cx="974668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Confident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925221" y="5953805"/>
              <a:ext cx="97466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Use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5690873" y="5151217"/>
            <a:ext cx="1747275" cy="1720"/>
          </a:xfrm>
          <a:prstGeom prst="straightConnector1">
            <a:avLst/>
          </a:prstGeom>
          <a:ln w="15875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766767" y="5089646"/>
            <a:ext cx="1000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More rigorous, slower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541895" y="5089646"/>
            <a:ext cx="1160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Less rigorous, more rapid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20509" y="1024495"/>
            <a:ext cx="7637836" cy="3442122"/>
            <a:chOff x="2752975" y="858914"/>
            <a:chExt cx="6726582" cy="3440566"/>
          </a:xfrm>
        </p:grpSpPr>
        <p:sp>
          <p:nvSpPr>
            <p:cNvPr id="67" name="Rectangle 66"/>
            <p:cNvSpPr/>
            <p:nvPr/>
          </p:nvSpPr>
          <p:spPr>
            <a:xfrm>
              <a:off x="6675375" y="2659773"/>
              <a:ext cx="241070" cy="806335"/>
            </a:xfrm>
            <a:prstGeom prst="rect">
              <a:avLst/>
            </a:prstGeom>
            <a:solidFill>
              <a:srgbClr val="7B95CF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941810" y="3008908"/>
              <a:ext cx="241070" cy="457199"/>
            </a:xfrm>
            <a:prstGeom prst="rect">
              <a:avLst/>
            </a:prstGeom>
            <a:pattFill prst="pct80">
              <a:fgClr>
                <a:srgbClr val="7B95CF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088952" y="2596715"/>
              <a:ext cx="241070" cy="871913"/>
            </a:xfrm>
            <a:prstGeom prst="rect">
              <a:avLst/>
            </a:prstGeom>
            <a:solidFill>
              <a:srgbClr val="ECF0F8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356145" y="2394644"/>
              <a:ext cx="241070" cy="1073984"/>
            </a:xfrm>
            <a:prstGeom prst="rect">
              <a:avLst/>
            </a:prstGeom>
            <a:pattFill prst="pct80">
              <a:fgClr>
                <a:srgbClr val="ECF0F8"/>
              </a:fgClr>
              <a:bgClr>
                <a:schemeClr val="accent1">
                  <a:lumMod val="75000"/>
                </a:schemeClr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268757" y="1489469"/>
              <a:ext cx="241070" cy="1988384"/>
            </a:xfrm>
            <a:prstGeom prst="rect">
              <a:avLst/>
            </a:prstGeom>
            <a:solidFill>
              <a:srgbClr val="5173BF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535479" y="2481281"/>
              <a:ext cx="241070" cy="999555"/>
            </a:xfrm>
            <a:prstGeom prst="rect">
              <a:avLst/>
            </a:prstGeom>
            <a:pattFill prst="pct80">
              <a:fgClr>
                <a:srgbClr val="5173BF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488871" y="2519252"/>
              <a:ext cx="241070" cy="957102"/>
            </a:xfrm>
            <a:prstGeom prst="rect">
              <a:avLst/>
            </a:prstGeom>
            <a:solidFill>
              <a:srgbClr val="F6F8FC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750840" y="1992941"/>
              <a:ext cx="241070" cy="1483412"/>
            </a:xfrm>
            <a:prstGeom prst="rect">
              <a:avLst/>
            </a:prstGeom>
            <a:pattFill prst="pct80">
              <a:fgClr>
                <a:srgbClr val="F6F8FC"/>
              </a:fgClr>
              <a:bgClr>
                <a:schemeClr val="accent1">
                  <a:lumMod val="50000"/>
                </a:schemeClr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7861618" y="3215731"/>
              <a:ext cx="241070" cy="244644"/>
            </a:xfrm>
            <a:prstGeom prst="rect">
              <a:avLst/>
            </a:prstGeom>
            <a:solidFill>
              <a:srgbClr val="B0BFE2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128811" y="2843592"/>
              <a:ext cx="241070" cy="616781"/>
            </a:xfrm>
            <a:prstGeom prst="rect">
              <a:avLst/>
            </a:prstGeom>
            <a:pattFill prst="pct80">
              <a:fgClr>
                <a:srgbClr val="B0BFE2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879348" y="2054518"/>
              <a:ext cx="241070" cy="1419542"/>
            </a:xfrm>
            <a:prstGeom prst="rect">
              <a:avLst/>
            </a:prstGeom>
            <a:solidFill>
              <a:srgbClr val="39579B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46541" y="1560105"/>
              <a:ext cx="241070" cy="1913953"/>
            </a:xfrm>
            <a:prstGeom prst="rect">
              <a:avLst/>
            </a:prstGeom>
            <a:pattFill prst="pct80">
              <a:fgClr>
                <a:srgbClr val="39579B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7270073" y="2753215"/>
              <a:ext cx="241070" cy="707160"/>
            </a:xfrm>
            <a:prstGeom prst="rect">
              <a:avLst/>
            </a:prstGeom>
            <a:solidFill>
              <a:srgbClr val="97ABD9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537266" y="2694736"/>
              <a:ext cx="241070" cy="765637"/>
            </a:xfrm>
            <a:prstGeom prst="rect">
              <a:avLst/>
            </a:prstGeom>
            <a:pattFill prst="pct80">
              <a:fgClr>
                <a:srgbClr val="97ABD9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663842" y="1026949"/>
              <a:ext cx="241070" cy="2450898"/>
            </a:xfrm>
            <a:prstGeom prst="rect">
              <a:avLst/>
            </a:prstGeom>
            <a:solidFill>
              <a:srgbClr val="273C6B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3931035" y="1771228"/>
              <a:ext cx="241070" cy="1706617"/>
            </a:xfrm>
            <a:prstGeom prst="rect">
              <a:avLst/>
            </a:prstGeom>
            <a:pattFill prst="pct80">
              <a:fgClr>
                <a:srgbClr val="273C6B"/>
              </a:fgClr>
              <a:bgClr>
                <a:schemeClr val="bg1"/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470374" y="3215731"/>
              <a:ext cx="241070" cy="244640"/>
            </a:xfrm>
            <a:prstGeom prst="rect">
              <a:avLst/>
            </a:prstGeom>
            <a:solidFill>
              <a:srgbClr val="CFD8ED"/>
            </a:solid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742976" y="2907387"/>
              <a:ext cx="241070" cy="552982"/>
            </a:xfrm>
            <a:prstGeom prst="rect">
              <a:avLst/>
            </a:prstGeom>
            <a:pattFill prst="pct80">
              <a:fgClr>
                <a:srgbClr val="CFD8ED"/>
              </a:fgClr>
              <a:bgClr>
                <a:schemeClr val="accent1">
                  <a:lumMod val="50000"/>
                </a:schemeClr>
              </a:bgClr>
            </a:pattFill>
            <a:ln w="6350">
              <a:solidFill>
                <a:srgbClr val="39579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 rot="18905102">
              <a:off x="5310678" y="3654765"/>
              <a:ext cx="1613937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Conceptual models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rot="18905102">
              <a:off x="3802858" y="3365344"/>
              <a:ext cx="1295327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Meta analyses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 rot="18905102">
              <a:off x="6559921" y="3679549"/>
              <a:ext cx="1449973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Systematic maps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 rot="18905102">
              <a:off x="6113255" y="3562041"/>
              <a:ext cx="1295327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Causal criteria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 rot="18905102">
              <a:off x="4820372" y="3486755"/>
              <a:ext cx="1508174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Narrative reviews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 rot="18905102">
              <a:off x="7196697" y="3903586"/>
              <a:ext cx="1295327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Rapid reviews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 rot="18905102">
              <a:off x="3809390" y="3714969"/>
              <a:ext cx="2002784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Summaries and synopses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 rot="18905102">
              <a:off x="8247464" y="3538404"/>
              <a:ext cx="1232093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Vote counting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 rot="18905102">
              <a:off x="2953168" y="3537085"/>
              <a:ext cx="1613556" cy="584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Systematic reviews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flipV="1">
              <a:off x="3524250" y="3539790"/>
              <a:ext cx="5572125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V="1">
              <a:off x="3526319" y="858914"/>
              <a:ext cx="0" cy="26808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 rot="16200000">
              <a:off x="2009087" y="1673955"/>
              <a:ext cx="2002784" cy="515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Selected in top 3 (%)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183250" y="3353952"/>
              <a:ext cx="334108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163833" y="2734646"/>
              <a:ext cx="381464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152084" y="2121037"/>
              <a:ext cx="381464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163833" y="1501731"/>
              <a:ext cx="381464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143989" y="858914"/>
              <a:ext cx="381464" cy="338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en-CA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Line 3">
            <a:extLst>
              <a:ext uri="{FF2B5EF4-FFF2-40B4-BE49-F238E27FC236}">
                <a16:creationId xmlns:a16="http://schemas.microsoft.com/office/drawing/2014/main" id="{952CD6B5-B081-4DB2-8561-B20A686FC7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762000"/>
            <a:ext cx="8458200" cy="0"/>
          </a:xfrm>
          <a:prstGeom prst="line">
            <a:avLst/>
          </a:prstGeom>
          <a:noFill/>
          <a:ln w="57150" cmpd="thinThick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7" name="Picture 2" descr="Cluster logo with words">
            <a:extLst>
              <a:ext uri="{FF2B5EF4-FFF2-40B4-BE49-F238E27FC236}">
                <a16:creationId xmlns:a16="http://schemas.microsoft.com/office/drawing/2014/main" id="{4C84FEF1-67AF-4292-BF5D-2F126F73B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30" r="18491" b="27481"/>
          <a:stretch/>
        </p:blipFill>
        <p:spPr bwMode="auto">
          <a:xfrm>
            <a:off x="8122196" y="16718"/>
            <a:ext cx="717004" cy="65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37F652-B1DE-6B83-1F9D-2B471D74248D}"/>
              </a:ext>
            </a:extLst>
          </p:cNvPr>
          <p:cNvSpPr txBox="1"/>
          <p:nvPr/>
        </p:nvSpPr>
        <p:spPr>
          <a:xfrm>
            <a:off x="3824455" y="6479031"/>
            <a:ext cx="5348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Thomas-Walters, Cooke et al. 2022.  Cons. Sci. </a:t>
            </a:r>
            <a:r>
              <a:rPr lang="en-GB" sz="1600" b="1" i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</a:t>
            </a:r>
            <a:r>
              <a:rPr lang="en-GB" sz="16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CA" sz="16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0504B4A-ED73-050A-282E-ABB90CE51C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t="18760" r="37339" b="51162"/>
          <a:stretch/>
        </p:blipFill>
        <p:spPr>
          <a:xfrm>
            <a:off x="381000" y="91148"/>
            <a:ext cx="589942" cy="622004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C01F3B58-EA02-9DE6-439C-65B0AC13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20" y="127986"/>
            <a:ext cx="476284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Where to Rapid Reviews Fit </a:t>
            </a:r>
            <a:r>
              <a:rPr lang="en-US" sz="2400" b="1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In?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E7225B-F36A-64C9-1D6B-947815FB6DE1}"/>
              </a:ext>
            </a:extLst>
          </p:cNvPr>
          <p:cNvSpPr txBox="1"/>
          <p:nvPr/>
        </p:nvSpPr>
        <p:spPr>
          <a:xfrm>
            <a:off x="3953032" y="1201766"/>
            <a:ext cx="4931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Evidence syntheses vary in their reliability</a:t>
            </a:r>
          </a:p>
        </p:txBody>
      </p:sp>
    </p:spTree>
    <p:extLst>
      <p:ext uri="{BB962C8B-B14F-4D97-AF65-F5344CB8AC3E}">
        <p14:creationId xmlns:p14="http://schemas.microsoft.com/office/powerpoint/2010/main" val="2576085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080C6B6C3764DBDBE63D9759BD350" ma:contentTypeVersion="19" ma:contentTypeDescription="Create a new document." ma:contentTypeScope="" ma:versionID="4d19c6709bf2dd70d3dda7053c3022b6">
  <xsd:schema xmlns:xsd="http://www.w3.org/2001/XMLSchema" xmlns:xs="http://www.w3.org/2001/XMLSchema" xmlns:p="http://schemas.microsoft.com/office/2006/metadata/properties" xmlns:ns2="79f31281-6e73-4091-abea-bf15e50d3b70" xmlns:ns3="df50260a-9d61-4048-9e2b-bb2690a3013a" targetNamespace="http://schemas.microsoft.com/office/2006/metadata/properties" ma:root="true" ma:fieldsID="d0b97bb390d597cb8e59d69768dfd209" ns2:_="" ns3:_="">
    <xsd:import namespace="79f31281-6e73-4091-abea-bf15e50d3b70"/>
    <xsd:import namespace="df50260a-9d61-4048-9e2b-bb2690a301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31281-6e73-4091-abea-bf15e50d3b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8fd2600-4238-4185-8a87-9d2cbd41b6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50260a-9d61-4048-9e2b-bb2690a3013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643c7d1-89a1-4324-a9a9-bf97f43523bc}" ma:internalName="TaxCatchAll" ma:showField="CatchAllData" ma:web="df50260a-9d61-4048-9e2b-bb2690a301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9f31281-6e73-4091-abea-bf15e50d3b70">
      <Terms xmlns="http://schemas.microsoft.com/office/infopath/2007/PartnerControls"/>
    </lcf76f155ced4ddcb4097134ff3c332f>
    <TaxCatchAll xmlns="df50260a-9d61-4048-9e2b-bb2690a3013a" xsi:nil="true"/>
  </documentManagement>
</p:properties>
</file>

<file path=customXml/itemProps1.xml><?xml version="1.0" encoding="utf-8"?>
<ds:datastoreItem xmlns:ds="http://schemas.openxmlformats.org/officeDocument/2006/customXml" ds:itemID="{05D08558-B6A8-4ABB-87DD-193079A7F385}"/>
</file>

<file path=customXml/itemProps2.xml><?xml version="1.0" encoding="utf-8"?>
<ds:datastoreItem xmlns:ds="http://schemas.openxmlformats.org/officeDocument/2006/customXml" ds:itemID="{C0770DCB-CB39-42C0-939D-75ABBC181FED}"/>
</file>

<file path=customXml/itemProps3.xml><?xml version="1.0" encoding="utf-8"?>
<ds:datastoreItem xmlns:ds="http://schemas.openxmlformats.org/officeDocument/2006/customXml" ds:itemID="{6B353082-9C6A-4568-ABC9-205890E2CE3F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11528</TotalTime>
  <Words>877</Words>
  <Application>Microsoft Office PowerPoint</Application>
  <PresentationFormat>On-screen Show (4:3)</PresentationFormat>
  <Paragraphs>108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Verdana</vt:lpstr>
      <vt:lpstr>Office Theme</vt:lpstr>
      <vt:lpstr>Rapid Review Reality Check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Evidence-informed environmental management:       A Canadian case study</dc:title>
  <dc:creator>Trina Rytwinski</dc:creator>
  <cp:lastModifiedBy>Steven Cooke</cp:lastModifiedBy>
  <cp:revision>87</cp:revision>
  <dcterms:created xsi:type="dcterms:W3CDTF">2023-10-02T15:34:28Z</dcterms:created>
  <dcterms:modified xsi:type="dcterms:W3CDTF">2026-04-27T11:54:18Z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0x010100E2D080C6B6C3764DBDBE63D9759BD350</vt:lpwstr>
  </property>
</Properties>
</file>